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44" r:id="rId5"/>
    <p:sldMasterId id="2147483760" r:id="rId6"/>
  </p:sldMasterIdLst>
  <p:notesMasterIdLst>
    <p:notesMasterId r:id="rId39"/>
  </p:notesMasterIdLst>
  <p:handoutMasterIdLst>
    <p:handoutMasterId r:id="rId40"/>
  </p:handoutMasterIdLst>
  <p:sldIdLst>
    <p:sldId id="4798" r:id="rId7"/>
    <p:sldId id="4817" r:id="rId8"/>
    <p:sldId id="4506" r:id="rId9"/>
    <p:sldId id="4594" r:id="rId10"/>
    <p:sldId id="4604" r:id="rId11"/>
    <p:sldId id="4569" r:id="rId12"/>
    <p:sldId id="4834" r:id="rId13"/>
    <p:sldId id="4573" r:id="rId14"/>
    <p:sldId id="4822" r:id="rId15"/>
    <p:sldId id="4595" r:id="rId16"/>
    <p:sldId id="4533" r:id="rId17"/>
    <p:sldId id="4575" r:id="rId18"/>
    <p:sldId id="4550" r:id="rId19"/>
    <p:sldId id="4601" r:id="rId20"/>
    <p:sldId id="4835" r:id="rId21"/>
    <p:sldId id="4525" r:id="rId22"/>
    <p:sldId id="4536" r:id="rId23"/>
    <p:sldId id="4543" r:id="rId24"/>
    <p:sldId id="4545" r:id="rId25"/>
    <p:sldId id="4602" r:id="rId26"/>
    <p:sldId id="4598" r:id="rId27"/>
    <p:sldId id="4518" r:id="rId28"/>
    <p:sldId id="4530" r:id="rId29"/>
    <p:sldId id="4824" r:id="rId30"/>
    <p:sldId id="4825" r:id="rId31"/>
    <p:sldId id="4603" r:id="rId32"/>
    <p:sldId id="4547" r:id="rId33"/>
    <p:sldId id="4787" r:id="rId34"/>
    <p:sldId id="4788" r:id="rId35"/>
    <p:sldId id="4836" r:id="rId36"/>
    <p:sldId id="4831" r:id="rId37"/>
    <p:sldId id="4830" r:id="rId38"/>
  </p:sldIdLst>
  <p:sldSz cx="12192000" cy="6858000"/>
  <p:notesSz cx="9220200" cy="6934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0E7C63-86F0-AC57-2556-27B3FF6963FB}" name="Elise Brown" initials="EB" userId="S::elise.brown@rhdhv.com::21a87bb0-22d8-4408-b2bc-bd0a10c713b5" providerId="AD"/>
  <p188:author id="{45C15EA6-3806-36A5-97ED-1B917254B824}" name="Laura Bergsma" initials="LB" userId="S::laura.bergsma@rhdhv.com::5dbd35e7-7dc1-4a15-b892-d46db22a9897" providerId="AD"/>
  <p188:author id="{FED039BD-1721-6710-66E0-CD611E5ED3CA}" name="Tanim Istiaque" initials="TI" userId="S::tanim.istiaque@gca.org::af8cdb1c-634a-45e5-8d71-48a85b6975d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arry Momber" initials="GM" lastIdx="7" clrIdx="0">
    <p:extLst>
      <p:ext uri="{19B8F6BF-5375-455C-9EA6-DF929625EA0E}">
        <p15:presenceInfo xmlns:p15="http://schemas.microsoft.com/office/powerpoint/2012/main" userId="S::garry.momber@maritimearchaeologytrust.org::85177247-837a-47a7-8f9c-93815ebdf9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D2E4"/>
    <a:srgbClr val="F2F2F2"/>
    <a:srgbClr val="F8EB9C"/>
    <a:srgbClr val="990000"/>
    <a:srgbClr val="B9B9B9"/>
    <a:srgbClr val="49A7BC"/>
    <a:srgbClr val="00D0AB"/>
    <a:srgbClr val="8BFBA6"/>
    <a:srgbClr val="FF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22"/>
    <p:restoredTop sz="92123" autoAdjust="0"/>
  </p:normalViewPr>
  <p:slideViewPr>
    <p:cSldViewPr snapToGrid="0">
      <p:cViewPr varScale="1">
        <p:scale>
          <a:sx n="117" d="100"/>
          <a:sy n="117" d="100"/>
        </p:scale>
        <p:origin x="59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microsoft.com/office/2018/10/relationships/authors" Target="authors.xml"/><Relationship Id="rId20" Type="http://schemas.openxmlformats.org/officeDocument/2006/relationships/slide" Target="slides/slide14.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FEB046-1C0A-CB7D-2B5B-9464DD3CB710}"/>
              </a:ext>
            </a:extLst>
          </p:cNvPr>
          <p:cNvSpPr>
            <a:spLocks noGrp="1"/>
          </p:cNvSpPr>
          <p:nvPr>
            <p:ph type="hdr" sz="quarter"/>
          </p:nvPr>
        </p:nvSpPr>
        <p:spPr>
          <a:xfrm>
            <a:off x="0" y="1"/>
            <a:ext cx="3995420" cy="347914"/>
          </a:xfrm>
          <a:prstGeom prst="rect">
            <a:avLst/>
          </a:prstGeom>
        </p:spPr>
        <p:txBody>
          <a:bodyPr vert="horz" lIns="92309" tIns="46154" rIns="92309" bIns="46154" rtlCol="0"/>
          <a:lstStyle>
            <a:lvl1pPr algn="l">
              <a:defRPr sz="1200"/>
            </a:lvl1pPr>
          </a:lstStyle>
          <a:p>
            <a:endParaRPr lang="nl-NL"/>
          </a:p>
        </p:txBody>
      </p:sp>
      <p:sp>
        <p:nvSpPr>
          <p:cNvPr id="3" name="Date Placeholder 2">
            <a:extLst>
              <a:ext uri="{FF2B5EF4-FFF2-40B4-BE49-F238E27FC236}">
                <a16:creationId xmlns:a16="http://schemas.microsoft.com/office/drawing/2014/main" id="{F0DBB555-2E61-28E5-3D11-4FBD51F7E97C}"/>
              </a:ext>
            </a:extLst>
          </p:cNvPr>
          <p:cNvSpPr>
            <a:spLocks noGrp="1"/>
          </p:cNvSpPr>
          <p:nvPr>
            <p:ph type="dt" sz="quarter" idx="1"/>
          </p:nvPr>
        </p:nvSpPr>
        <p:spPr>
          <a:xfrm>
            <a:off x="5222646" y="1"/>
            <a:ext cx="3995420" cy="347914"/>
          </a:xfrm>
          <a:prstGeom prst="rect">
            <a:avLst/>
          </a:prstGeom>
        </p:spPr>
        <p:txBody>
          <a:bodyPr vert="horz" lIns="92309" tIns="46154" rIns="92309" bIns="46154" rtlCol="0"/>
          <a:lstStyle>
            <a:lvl1pPr algn="r">
              <a:defRPr sz="1200"/>
            </a:lvl1pPr>
          </a:lstStyle>
          <a:p>
            <a:endParaRPr lang="nl-NL"/>
          </a:p>
        </p:txBody>
      </p:sp>
      <p:sp>
        <p:nvSpPr>
          <p:cNvPr id="4" name="Footer Placeholder 3">
            <a:extLst>
              <a:ext uri="{FF2B5EF4-FFF2-40B4-BE49-F238E27FC236}">
                <a16:creationId xmlns:a16="http://schemas.microsoft.com/office/drawing/2014/main" id="{2AEAE1E2-AEB1-C94E-4E58-AAACBC831088}"/>
              </a:ext>
            </a:extLst>
          </p:cNvPr>
          <p:cNvSpPr>
            <a:spLocks noGrp="1"/>
          </p:cNvSpPr>
          <p:nvPr>
            <p:ph type="ftr" sz="quarter" idx="2"/>
          </p:nvPr>
        </p:nvSpPr>
        <p:spPr>
          <a:xfrm>
            <a:off x="0" y="6586287"/>
            <a:ext cx="3995420" cy="347913"/>
          </a:xfrm>
          <a:prstGeom prst="rect">
            <a:avLst/>
          </a:prstGeom>
        </p:spPr>
        <p:txBody>
          <a:bodyPr vert="horz" lIns="92309" tIns="46154" rIns="92309" bIns="46154" rtlCol="0" anchor="b"/>
          <a:lstStyle>
            <a:lvl1pPr algn="l">
              <a:defRPr sz="1200"/>
            </a:lvl1pPr>
          </a:lstStyle>
          <a:p>
            <a:endParaRPr lang="nl-NL"/>
          </a:p>
        </p:txBody>
      </p:sp>
      <p:sp>
        <p:nvSpPr>
          <p:cNvPr id="5" name="Slide Number Placeholder 4">
            <a:extLst>
              <a:ext uri="{FF2B5EF4-FFF2-40B4-BE49-F238E27FC236}">
                <a16:creationId xmlns:a16="http://schemas.microsoft.com/office/drawing/2014/main" id="{AEE1F200-80BF-B272-5291-5B619A168BAF}"/>
              </a:ext>
            </a:extLst>
          </p:cNvPr>
          <p:cNvSpPr>
            <a:spLocks noGrp="1"/>
          </p:cNvSpPr>
          <p:nvPr>
            <p:ph type="sldNum" sz="quarter" idx="3"/>
          </p:nvPr>
        </p:nvSpPr>
        <p:spPr>
          <a:xfrm>
            <a:off x="5222646" y="6586287"/>
            <a:ext cx="3995420" cy="347913"/>
          </a:xfrm>
          <a:prstGeom prst="rect">
            <a:avLst/>
          </a:prstGeom>
        </p:spPr>
        <p:txBody>
          <a:bodyPr vert="horz" lIns="92309" tIns="46154" rIns="92309" bIns="46154" rtlCol="0" anchor="b"/>
          <a:lstStyle>
            <a:lvl1pPr algn="r">
              <a:defRPr sz="1200"/>
            </a:lvl1pPr>
          </a:lstStyle>
          <a:p>
            <a:fld id="{F4747FC9-9628-4DCF-87A0-6463D305B7E2}" type="slidenum">
              <a:rPr lang="nl-NL" smtClean="0"/>
              <a:t>‹#›</a:t>
            </a:fld>
            <a:endParaRPr lang="nl-NL"/>
          </a:p>
        </p:txBody>
      </p:sp>
    </p:spTree>
    <p:extLst>
      <p:ext uri="{BB962C8B-B14F-4D97-AF65-F5344CB8AC3E}">
        <p14:creationId xmlns:p14="http://schemas.microsoft.com/office/powerpoint/2010/main" val="2697603771"/>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995420" cy="347914"/>
          </a:xfrm>
          <a:prstGeom prst="rect">
            <a:avLst/>
          </a:prstGeom>
        </p:spPr>
        <p:txBody>
          <a:bodyPr vert="horz" lIns="92309" tIns="46154" rIns="92309" bIns="46154" rtlCol="0"/>
          <a:lstStyle>
            <a:lvl1pPr algn="l">
              <a:defRPr sz="1200"/>
            </a:lvl1pPr>
          </a:lstStyle>
          <a:p>
            <a:endParaRPr lang="en-GB"/>
          </a:p>
        </p:txBody>
      </p:sp>
      <p:sp>
        <p:nvSpPr>
          <p:cNvPr id="3" name="Date Placeholder 2"/>
          <p:cNvSpPr>
            <a:spLocks noGrp="1"/>
          </p:cNvSpPr>
          <p:nvPr>
            <p:ph type="dt" idx="1"/>
          </p:nvPr>
        </p:nvSpPr>
        <p:spPr>
          <a:xfrm>
            <a:off x="5222646" y="1"/>
            <a:ext cx="3995420" cy="347914"/>
          </a:xfrm>
          <a:prstGeom prst="rect">
            <a:avLst/>
          </a:prstGeom>
        </p:spPr>
        <p:txBody>
          <a:bodyPr vert="horz" lIns="92309" tIns="46154" rIns="92309" bIns="46154" rtlCol="0"/>
          <a:lstStyle>
            <a:lvl1pPr algn="r">
              <a:defRPr sz="1200"/>
            </a:lvl1pPr>
          </a:lstStyle>
          <a:p>
            <a:endParaRPr lang="en-GB"/>
          </a:p>
        </p:txBody>
      </p:sp>
      <p:sp>
        <p:nvSpPr>
          <p:cNvPr id="4" name="Slide Image Placeholder 3"/>
          <p:cNvSpPr>
            <a:spLocks noGrp="1" noRot="1" noChangeAspect="1"/>
          </p:cNvSpPr>
          <p:nvPr>
            <p:ph type="sldImg" idx="2"/>
          </p:nvPr>
        </p:nvSpPr>
        <p:spPr>
          <a:xfrm>
            <a:off x="2530475" y="866775"/>
            <a:ext cx="4159250" cy="2339975"/>
          </a:xfrm>
          <a:prstGeom prst="rect">
            <a:avLst/>
          </a:prstGeom>
          <a:noFill/>
          <a:ln w="12700">
            <a:solidFill>
              <a:prstClr val="black"/>
            </a:solidFill>
          </a:ln>
        </p:spPr>
        <p:txBody>
          <a:bodyPr vert="horz" lIns="92309" tIns="46154" rIns="92309" bIns="46154" rtlCol="0" anchor="ctr"/>
          <a:lstStyle/>
          <a:p>
            <a:endParaRPr lang="en-GB"/>
          </a:p>
        </p:txBody>
      </p:sp>
      <p:sp>
        <p:nvSpPr>
          <p:cNvPr id="5" name="Notes Placeholder 4"/>
          <p:cNvSpPr>
            <a:spLocks noGrp="1"/>
          </p:cNvSpPr>
          <p:nvPr>
            <p:ph type="body" sz="quarter" idx="3"/>
          </p:nvPr>
        </p:nvSpPr>
        <p:spPr>
          <a:xfrm>
            <a:off x="922020" y="3337083"/>
            <a:ext cx="7376160" cy="2730342"/>
          </a:xfrm>
          <a:prstGeom prst="rect">
            <a:avLst/>
          </a:prstGeom>
        </p:spPr>
        <p:txBody>
          <a:bodyPr vert="horz" lIns="92309" tIns="46154" rIns="92309" bIns="4615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86287"/>
            <a:ext cx="3995420" cy="347913"/>
          </a:xfrm>
          <a:prstGeom prst="rect">
            <a:avLst/>
          </a:prstGeom>
        </p:spPr>
        <p:txBody>
          <a:bodyPr vert="horz" lIns="92309" tIns="46154" rIns="92309" bIns="46154" rtlCol="0" anchor="b"/>
          <a:lstStyle>
            <a:lvl1pPr algn="l">
              <a:defRPr sz="1200"/>
            </a:lvl1pPr>
          </a:lstStyle>
          <a:p>
            <a:endParaRPr lang="en-GB"/>
          </a:p>
        </p:txBody>
      </p:sp>
      <p:sp>
        <p:nvSpPr>
          <p:cNvPr id="7" name="Slide Number Placeholder 6"/>
          <p:cNvSpPr>
            <a:spLocks noGrp="1"/>
          </p:cNvSpPr>
          <p:nvPr>
            <p:ph type="sldNum" sz="quarter" idx="5"/>
          </p:nvPr>
        </p:nvSpPr>
        <p:spPr>
          <a:xfrm>
            <a:off x="5222646" y="6586287"/>
            <a:ext cx="3995420" cy="347913"/>
          </a:xfrm>
          <a:prstGeom prst="rect">
            <a:avLst/>
          </a:prstGeom>
        </p:spPr>
        <p:txBody>
          <a:bodyPr vert="horz" lIns="92309" tIns="46154" rIns="92309" bIns="46154" rtlCol="0" anchor="b"/>
          <a:lstStyle>
            <a:lvl1pPr algn="r">
              <a:defRPr sz="1200"/>
            </a:lvl1pPr>
          </a:lstStyle>
          <a:p>
            <a:fld id="{0D92EB36-4A80-453E-AD60-5EAF852BCFB2}" type="slidenum">
              <a:rPr lang="en-GB" smtClean="0"/>
              <a:t>‹#›</a:t>
            </a:fld>
            <a:endParaRPr lang="en-GB"/>
          </a:p>
        </p:txBody>
      </p:sp>
    </p:spTree>
    <p:extLst>
      <p:ext uri="{BB962C8B-B14F-4D97-AF65-F5344CB8AC3E}">
        <p14:creationId xmlns:p14="http://schemas.microsoft.com/office/powerpoint/2010/main" val="3434828748"/>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
          </p:nvPr>
        </p:nvSpPr>
        <p:spPr/>
        <p:txBody>
          <a:bodyPr/>
          <a:lstStyle/>
          <a:p>
            <a:endParaRPr lang="en-GB"/>
          </a:p>
        </p:txBody>
      </p:sp>
    </p:spTree>
    <p:extLst>
      <p:ext uri="{BB962C8B-B14F-4D97-AF65-F5344CB8AC3E}">
        <p14:creationId xmlns:p14="http://schemas.microsoft.com/office/powerpoint/2010/main" val="1875032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 part of the presentation we will focus in on how we address climate resilience in the early stages of a project – typically called the Project Identification Phase in PPPs, or you may also call it the Pre-Feasibility Phase or something else?….but irrespective of what you actually call it, the point is that there are certain climate resilience aspects that should be considered right at the beginning of project development, as we will outline in the following slides.</a:t>
            </a:r>
          </a:p>
        </p:txBody>
      </p:sp>
      <p:sp>
        <p:nvSpPr>
          <p:cNvPr id="5" name="Date Placeholder 4">
            <a:extLst>
              <a:ext uri="{FF2B5EF4-FFF2-40B4-BE49-F238E27FC236}">
                <a16:creationId xmlns:a16="http://schemas.microsoft.com/office/drawing/2014/main" id="{FBD10EB9-08EC-5F82-EFA0-F4773FF95729}"/>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767144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But lets first start with the reflecting on the objectives of the Project Identification Phase as we discussed in the presentation on the PPP Life-Cycle.</a:t>
            </a:r>
          </a:p>
          <a:p>
            <a:r>
              <a:rPr lang="en-GB" dirty="0"/>
              <a:t>….in other words, is this STILL a good project despite the climate risks?</a:t>
            </a:r>
          </a:p>
        </p:txBody>
      </p:sp>
      <p:sp>
        <p:nvSpPr>
          <p:cNvPr id="4" name="Date Placeholder 3"/>
          <p:cNvSpPr>
            <a:spLocks noGrp="1"/>
          </p:cNvSpPr>
          <p:nvPr>
            <p:ph type="dt" idx="1"/>
          </p:nvPr>
        </p:nvSpPr>
        <p:spPr/>
        <p:txBody>
          <a:bodyPr/>
          <a:lstStyle/>
          <a:p>
            <a:endParaRPr lang="en-GB"/>
          </a:p>
        </p:txBody>
      </p:sp>
    </p:spTree>
    <p:extLst>
      <p:ext uri="{BB962C8B-B14F-4D97-AF65-F5344CB8AC3E}">
        <p14:creationId xmlns:p14="http://schemas.microsoft.com/office/powerpoint/2010/main" val="637462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To help answer these questions in relation to climate resilience, the CRIO Handbook highlights a </a:t>
            </a:r>
            <a:r>
              <a:rPr lang="en-GB" b="1" dirty="0">
                <a:solidFill>
                  <a:srgbClr val="FF0000"/>
                </a:solidFill>
              </a:rPr>
              <a:t>High-level Climate Risk Screening</a:t>
            </a:r>
            <a:r>
              <a:rPr lang="en-GB" dirty="0">
                <a:solidFill>
                  <a:srgbClr val="FF0000"/>
                </a:solidFill>
              </a:rPr>
              <a:t> as the crucial task in the Project Identification Phase.</a:t>
            </a:r>
            <a:endParaRPr lang="en-GB" dirty="0"/>
          </a:p>
        </p:txBody>
      </p:sp>
      <p:sp>
        <p:nvSpPr>
          <p:cNvPr id="5" name="Date Placeholder 4">
            <a:extLst>
              <a:ext uri="{FF2B5EF4-FFF2-40B4-BE49-F238E27FC236}">
                <a16:creationId xmlns:a16="http://schemas.microsoft.com/office/drawing/2014/main" id="{28996F00-CC17-10C0-8D4D-59E6DE37960C}"/>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247818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GB" dirty="0"/>
              <a:t>The CRIO Handbook identifies 3 steps for such a high-level climate screening, as shown on this slide, that I’ll talk through in the following slides.  </a:t>
            </a:r>
          </a:p>
          <a:p>
            <a:pPr marL="230772" indent="-230772">
              <a:buFont typeface="+mj-lt"/>
              <a:buAutoNum type="arabicPeriod"/>
            </a:pPr>
            <a:endParaRPr lang="en-GB" dirty="0"/>
          </a:p>
          <a:p>
            <a:pPr defTabSz="923087">
              <a:defRPr/>
            </a:pPr>
            <a:r>
              <a:rPr lang="en-GB" dirty="0">
                <a:highlight>
                  <a:srgbClr val="FFFF00"/>
                </a:highlight>
              </a:rPr>
              <a:t>The 1</a:t>
            </a:r>
            <a:r>
              <a:rPr lang="en-GB" baseline="30000" dirty="0">
                <a:highlight>
                  <a:srgbClr val="FFFF00"/>
                </a:highlight>
              </a:rPr>
              <a:t>st</a:t>
            </a:r>
            <a:r>
              <a:rPr lang="en-GB" dirty="0">
                <a:highlight>
                  <a:srgbClr val="FFFF00"/>
                </a:highlight>
              </a:rPr>
              <a:t> point to make is that the focus is very much on the </a:t>
            </a:r>
            <a:r>
              <a:rPr lang="en-GB" b="1" dirty="0">
                <a:highlight>
                  <a:srgbClr val="FFFF00"/>
                </a:highlight>
              </a:rPr>
              <a:t>hazards</a:t>
            </a:r>
            <a:r>
              <a:rPr lang="en-GB" dirty="0">
                <a:highlight>
                  <a:srgbClr val="FFFF00"/>
                </a:highlight>
              </a:rPr>
              <a:t> themselves during the Project Identification Phase, as this is the starting point for consideration of climate risk.  Typically we only superficially address issues of exposure and vulnerability at this phase.</a:t>
            </a:r>
          </a:p>
          <a:p>
            <a:pPr defTabSz="923087">
              <a:defRPr/>
            </a:pPr>
            <a:endParaRPr lang="en-GB" dirty="0"/>
          </a:p>
          <a:p>
            <a:pPr defTabSz="923087">
              <a:defRPr/>
            </a:pPr>
            <a:r>
              <a:rPr lang="en-GB" dirty="0"/>
              <a:t>So how do we practically go about doing this?</a:t>
            </a:r>
          </a:p>
          <a:p>
            <a:pPr marL="230772" indent="-230772">
              <a:buFont typeface="+mj-lt"/>
              <a:buAutoNum type="arabicPeriod"/>
            </a:pPr>
            <a:endParaRPr lang="en-GB" dirty="0"/>
          </a:p>
          <a:p>
            <a:endParaRPr lang="en-GB" dirty="0"/>
          </a:p>
        </p:txBody>
      </p:sp>
      <p:sp>
        <p:nvSpPr>
          <p:cNvPr id="5" name="Date Placeholder 4">
            <a:extLst>
              <a:ext uri="{FF2B5EF4-FFF2-40B4-BE49-F238E27FC236}">
                <a16:creationId xmlns:a16="http://schemas.microsoft.com/office/drawing/2014/main" id="{B72EF170-1275-C179-D82C-DAAB026E3249}"/>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4176702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087">
              <a:defRPr/>
            </a:pPr>
            <a:r>
              <a:rPr lang="en-US" dirty="0"/>
              <a:t>In this graphic, I’ve outlined the high-level climate screening process. </a:t>
            </a:r>
          </a:p>
          <a:p>
            <a:pPr defTabSz="923087">
              <a:defRPr/>
            </a:pPr>
            <a:r>
              <a:rPr lang="en-US" dirty="0"/>
              <a:t>1-Location-starts with…</a:t>
            </a:r>
          </a:p>
          <a:p>
            <a:pPr defTabSz="923087">
              <a:defRPr/>
            </a:pPr>
            <a:r>
              <a:rPr lang="en-US" dirty="0"/>
              <a:t>2-Hazards-think of list that we went through earlier….</a:t>
            </a:r>
          </a:p>
          <a:p>
            <a:pPr defTabSz="923087">
              <a:defRPr/>
            </a:pPr>
            <a:r>
              <a:rPr lang="en-US" dirty="0"/>
              <a:t>3-Exposure-To what extent are project assets or users exposed to the hazard?</a:t>
            </a:r>
          </a:p>
          <a:p>
            <a:pPr defTabSz="923087">
              <a:defRPr/>
            </a:pPr>
            <a:r>
              <a:rPr lang="en-US" dirty="0"/>
              <a:t>4-Impact-How sensitive is the project to the hazard, and can the project adapt to the hazard?</a:t>
            </a:r>
          </a:p>
          <a:p>
            <a:pPr defTabSz="923087">
              <a:defRPr/>
            </a:pPr>
            <a:r>
              <a:rPr lang="en-US" dirty="0"/>
              <a:t>5-Risk Score-Combining exposure and impact, enables us to determine overall risk score related to a specific hazard, and hence to </a:t>
            </a:r>
            <a:r>
              <a:rPr lang="en-US" dirty="0" err="1"/>
              <a:t>prioritise</a:t>
            </a:r>
            <a:r>
              <a:rPr lang="en-US" dirty="0"/>
              <a:t> which hazards are the most important for considering further.</a:t>
            </a:r>
          </a:p>
          <a:p>
            <a:pPr defTabSz="923087">
              <a:defRPr/>
            </a:pPr>
            <a:r>
              <a:rPr lang="en-US" dirty="0"/>
              <a:t>6-Resilience Options-Then logical to do a preliminary identification of actions that the project could consider taking to address the impact of the hazard – we call these Resilience Options. </a:t>
            </a:r>
            <a:endParaRPr lang="en-GB" dirty="0"/>
          </a:p>
        </p:txBody>
      </p:sp>
      <p:sp>
        <p:nvSpPr>
          <p:cNvPr id="5" name="Date Placeholder 4">
            <a:extLst>
              <a:ext uri="{FF2B5EF4-FFF2-40B4-BE49-F238E27FC236}">
                <a16:creationId xmlns:a16="http://schemas.microsoft.com/office/drawing/2014/main" id="{B104A48E-0CD6-1C37-D668-03E8D4BF8172}"/>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950192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087">
              <a:defRPr/>
            </a:pPr>
            <a:r>
              <a:rPr lang="en-US" dirty="0"/>
              <a:t>In this graphic, I’ve outlined the high-level climate screening process. </a:t>
            </a:r>
          </a:p>
          <a:p>
            <a:pPr defTabSz="923087">
              <a:defRPr/>
            </a:pPr>
            <a:r>
              <a:rPr lang="en-US" dirty="0"/>
              <a:t>1-Location-starts with…</a:t>
            </a:r>
          </a:p>
          <a:p>
            <a:pPr defTabSz="923087">
              <a:defRPr/>
            </a:pPr>
            <a:r>
              <a:rPr lang="en-US" dirty="0"/>
              <a:t>2-Hazards-think of list that we went through earlier….</a:t>
            </a:r>
          </a:p>
          <a:p>
            <a:pPr defTabSz="923087">
              <a:defRPr/>
            </a:pPr>
            <a:r>
              <a:rPr lang="en-US" dirty="0"/>
              <a:t>3-Exposure-To what extent are project assets or users exposed to the hazard?</a:t>
            </a:r>
          </a:p>
          <a:p>
            <a:pPr defTabSz="923087">
              <a:defRPr/>
            </a:pPr>
            <a:r>
              <a:rPr lang="en-US" dirty="0"/>
              <a:t>4-Impact-How sensitive is the project to the hazard, and can the project adapt to the hazard?</a:t>
            </a:r>
          </a:p>
          <a:p>
            <a:pPr defTabSz="923087">
              <a:defRPr/>
            </a:pPr>
            <a:r>
              <a:rPr lang="en-US" dirty="0"/>
              <a:t>5-Risk Score-Combining exposure and impact, enables us to determine overall risk score related to a specific hazard, and hence to </a:t>
            </a:r>
            <a:r>
              <a:rPr lang="en-US" dirty="0" err="1"/>
              <a:t>prioritise</a:t>
            </a:r>
            <a:r>
              <a:rPr lang="en-US" dirty="0"/>
              <a:t> which hazards are the most important for considering further.</a:t>
            </a:r>
          </a:p>
          <a:p>
            <a:pPr defTabSz="923087">
              <a:defRPr/>
            </a:pPr>
            <a:r>
              <a:rPr lang="en-US" dirty="0"/>
              <a:t>6-Resilience Options-Then logical to do a preliminary identification of actions that the project could consider taking to address the impact of the hazard – we call these Resilience Options. </a:t>
            </a:r>
            <a:endParaRPr lang="en-GB" dirty="0"/>
          </a:p>
        </p:txBody>
      </p:sp>
      <p:sp>
        <p:nvSpPr>
          <p:cNvPr id="5" name="Date Placeholder 4">
            <a:extLst>
              <a:ext uri="{FF2B5EF4-FFF2-40B4-BE49-F238E27FC236}">
                <a16:creationId xmlns:a16="http://schemas.microsoft.com/office/drawing/2014/main" id="{B104A48E-0CD6-1C37-D668-03E8D4BF8172}"/>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853301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087">
              <a:defRPr/>
            </a:pPr>
            <a:r>
              <a:rPr lang="en-US" dirty="0"/>
              <a:t>One of the most frequently-asked questions, is what sources of data are available to identify climate hazards.</a:t>
            </a:r>
          </a:p>
          <a:p>
            <a:pPr defTabSz="923087">
              <a:defRPr/>
            </a:pPr>
            <a:r>
              <a:rPr lang="en-US" dirty="0"/>
              <a:t>At a High-level, climate hazard identification can be done using publicly available regional or national climate models. </a:t>
            </a:r>
          </a:p>
          <a:p>
            <a:pPr defTabSz="923087">
              <a:defRPr/>
            </a:pPr>
            <a:r>
              <a:rPr lang="en-US" dirty="0"/>
              <a:t>There is no hard and fast rule on what model to use, but platforms like the </a:t>
            </a:r>
            <a:r>
              <a:rPr lang="en-GB" dirty="0"/>
              <a:t>World Bank’s Climate Change Knowledge Portal; GFDRR’s </a:t>
            </a:r>
            <a:r>
              <a:rPr lang="en-GB" dirty="0" err="1"/>
              <a:t>ThinkHazard</a:t>
            </a:r>
            <a:r>
              <a:rPr lang="en-GB" dirty="0"/>
              <a:t> platform; UNEP GRID (Global Resource Information Database)</a:t>
            </a:r>
            <a:r>
              <a:rPr lang="en-US" dirty="0"/>
              <a:t>;– all offer spatial data on global risk from natural hazards. </a:t>
            </a:r>
          </a:p>
          <a:p>
            <a:pPr defTabSz="923087">
              <a:defRPr/>
            </a:pPr>
            <a:r>
              <a:rPr lang="en-US" dirty="0"/>
              <a:t>There are also various proprietary tools that use those datasets to undertake climate screening in a structured, consistent way.</a:t>
            </a:r>
          </a:p>
          <a:p>
            <a:endParaRPr lang="en-GB" dirty="0"/>
          </a:p>
        </p:txBody>
      </p:sp>
      <p:sp>
        <p:nvSpPr>
          <p:cNvPr id="5" name="Date Placeholder 4">
            <a:extLst>
              <a:ext uri="{FF2B5EF4-FFF2-40B4-BE49-F238E27FC236}">
                <a16:creationId xmlns:a16="http://schemas.microsoft.com/office/drawing/2014/main" id="{735F33BB-61FA-F90D-79E7-7DFDF77EE4C8}"/>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295436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Date Placeholder 4">
            <a:extLst>
              <a:ext uri="{FF2B5EF4-FFF2-40B4-BE49-F238E27FC236}">
                <a16:creationId xmlns:a16="http://schemas.microsoft.com/office/drawing/2014/main" id="{8BE9BA71-9199-DE08-400B-556515DD1FEB}"/>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3659934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a hazard falls into one of the red boxes, we could conclude that it is significant, and therefore we should consider refining our assessment of that hazard in following project stages, and developing resilience options to address it.  </a:t>
            </a:r>
          </a:p>
          <a:p>
            <a:endParaRPr lang="en-GB" dirty="0"/>
          </a:p>
          <a:p>
            <a:r>
              <a:rPr lang="en-GB" dirty="0"/>
              <a:t>And hazards in the red boxes should also trigger us to consider the key questions that we asked ourselves when starting out with the Project Identification Phase…</a:t>
            </a:r>
          </a:p>
          <a:p>
            <a:endParaRPr lang="en-GB" dirty="0"/>
          </a:p>
        </p:txBody>
      </p:sp>
      <p:sp>
        <p:nvSpPr>
          <p:cNvPr id="5" name="Date Placeholder 4">
            <a:extLst>
              <a:ext uri="{FF2B5EF4-FFF2-40B4-BE49-F238E27FC236}">
                <a16:creationId xmlns:a16="http://schemas.microsoft.com/office/drawing/2014/main" id="{ADFDD3D7-C9FD-CCBF-600B-49AAE3911298}"/>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0963573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087">
              <a:defRPr/>
            </a:pPr>
            <a:r>
              <a:rPr lang="en-US" dirty="0"/>
              <a:t>At this point I’d like to digress a little, and make a point about the risk assessment process…</a:t>
            </a:r>
          </a:p>
          <a:p>
            <a:pPr defTabSz="923087">
              <a:defRPr/>
            </a:pPr>
            <a:r>
              <a:rPr lang="en-US" dirty="0"/>
              <a:t>With the high-level climate screening process, we are actually following a very similar process, but just using slightly different terminology…</a:t>
            </a:r>
          </a:p>
          <a:p>
            <a:pPr defTabSz="923087">
              <a:defRPr/>
            </a:pPr>
            <a:r>
              <a:rPr lang="en-US" dirty="0"/>
              <a:t>And looking ahead, when we get to the Project Appraisal Phase, we’ll be following a similar risk assessment process, again just using different words.</a:t>
            </a:r>
          </a:p>
          <a:p>
            <a:endParaRPr lang="en-GB" dirty="0"/>
          </a:p>
        </p:txBody>
      </p:sp>
      <p:sp>
        <p:nvSpPr>
          <p:cNvPr id="5" name="Date Placeholder 4">
            <a:extLst>
              <a:ext uri="{FF2B5EF4-FFF2-40B4-BE49-F238E27FC236}">
                <a16:creationId xmlns:a16="http://schemas.microsoft.com/office/drawing/2014/main" id="{35BE115D-6E2F-F242-DCFB-37E8D37353A7}"/>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883224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 part of the presentation, we will start with the 1</a:t>
            </a:r>
            <a:r>
              <a:rPr lang="en-GB" baseline="30000" dirty="0"/>
              <a:t>st</a:t>
            </a:r>
            <a:r>
              <a:rPr lang="en-GB" dirty="0"/>
              <a:t> stage of the PPP life-cycle – Project Identification Stage</a:t>
            </a:r>
          </a:p>
          <a:p>
            <a:r>
              <a:rPr lang="en-GB" dirty="0"/>
              <a:t>As we discussed previously, the key climate resilience activity in this stage is a high-level climate risk assessment, which we can also call a climate screening, so we’ll go into that in more detail in a moment.  </a:t>
            </a:r>
          </a:p>
          <a:p>
            <a:endParaRPr lang="en-GB" dirty="0"/>
          </a:p>
        </p:txBody>
      </p:sp>
      <p:sp>
        <p:nvSpPr>
          <p:cNvPr id="4" name="Date Placeholder 3"/>
          <p:cNvSpPr>
            <a:spLocks noGrp="1"/>
          </p:cNvSpPr>
          <p:nvPr>
            <p:ph type="dt" idx="1"/>
          </p:nvPr>
        </p:nvSpPr>
        <p:spPr/>
        <p:txBody>
          <a:bodyPr/>
          <a:lstStyle/>
          <a:p>
            <a:pPr defTabSz="923087">
              <a:defRPr/>
            </a:pPr>
            <a:endParaRPr lang="en-GB">
              <a:solidFill>
                <a:prstClr val="black"/>
              </a:solidFill>
              <a:latin typeface="Calibri" panose="020F0502020204030204"/>
            </a:endParaRPr>
          </a:p>
        </p:txBody>
      </p:sp>
    </p:spTree>
    <p:extLst>
      <p:ext uri="{BB962C8B-B14F-4D97-AF65-F5344CB8AC3E}">
        <p14:creationId xmlns:p14="http://schemas.microsoft.com/office/powerpoint/2010/main" val="15716336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087">
              <a:defRPr/>
            </a:pPr>
            <a:r>
              <a:rPr lang="en-GB"/>
              <a:t>Data – such as current design of infrastructure; specific local hazard data.  What level of detail is appropriate given the availability of information? </a:t>
            </a:r>
          </a:p>
          <a:p>
            <a:endParaRPr lang="en-GB"/>
          </a:p>
          <a:p>
            <a:endParaRPr lang="en-GB"/>
          </a:p>
          <a:p>
            <a:endParaRPr lang="en-GB"/>
          </a:p>
        </p:txBody>
      </p:sp>
      <p:sp>
        <p:nvSpPr>
          <p:cNvPr id="5" name="Date Placeholder 4">
            <a:extLst>
              <a:ext uri="{FF2B5EF4-FFF2-40B4-BE49-F238E27FC236}">
                <a16:creationId xmlns:a16="http://schemas.microsoft.com/office/drawing/2014/main" id="{5AB5B636-A394-763E-7D59-31908BB29962}"/>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5898248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e.g. raised coastal road; or water supply dam.</a:t>
            </a:r>
          </a:p>
        </p:txBody>
      </p:sp>
      <p:sp>
        <p:nvSpPr>
          <p:cNvPr id="4" name="Date Placeholder 3"/>
          <p:cNvSpPr>
            <a:spLocks noGrp="1"/>
          </p:cNvSpPr>
          <p:nvPr>
            <p:ph type="dt" idx="1"/>
          </p:nvPr>
        </p:nvSpPr>
        <p:spPr/>
        <p:txBody>
          <a:bodyPr/>
          <a:lstStyle/>
          <a:p>
            <a:endParaRPr lang="en-GB"/>
          </a:p>
        </p:txBody>
      </p:sp>
    </p:spTree>
    <p:extLst>
      <p:ext uri="{BB962C8B-B14F-4D97-AF65-F5344CB8AC3E}">
        <p14:creationId xmlns:p14="http://schemas.microsoft.com/office/powerpoint/2010/main" val="1376159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Focussed on system, not project. So looking more broadly at the built, natural and social environment around the project.</a:t>
            </a:r>
          </a:p>
        </p:txBody>
      </p:sp>
      <p:sp>
        <p:nvSpPr>
          <p:cNvPr id="5" name="Date Placeholder 4">
            <a:extLst>
              <a:ext uri="{FF2B5EF4-FFF2-40B4-BE49-F238E27FC236}">
                <a16:creationId xmlns:a16="http://schemas.microsoft.com/office/drawing/2014/main" id="{F25D2541-5B50-FD04-6AE7-4D4C10B4E462}"/>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0364531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D0BB0-255D-374C-A376-09FFCD1123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EF15F7-E5D3-AC29-716D-31CB6A273C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E533FF-A4C9-B22C-3D13-7900825D3D70}"/>
              </a:ext>
            </a:extLst>
          </p:cNvPr>
          <p:cNvSpPr>
            <a:spLocks noGrp="1"/>
          </p:cNvSpPr>
          <p:nvPr>
            <p:ph type="body" idx="1"/>
          </p:nvPr>
        </p:nvSpPr>
        <p:spPr/>
        <p:txBody>
          <a:bodyPr/>
          <a:lstStyle/>
          <a:p>
            <a:pPr defTabSz="923087">
              <a:defRPr/>
            </a:pPr>
            <a:r>
              <a:rPr lang="en-US" sz="1800">
                <a:solidFill>
                  <a:srgbClr val="000000"/>
                </a:solidFill>
                <a:latin typeface="Roboto Light" panose="02000000000000000000" pitchFamily="2" charset="0"/>
                <a:ea typeface="Arial" panose="020B0604020202020204" pitchFamily="34" charset="0"/>
                <a:cs typeface="Times New Roman" panose="02020603050405020304" pitchFamily="18" charset="0"/>
              </a:rPr>
              <a:t>In the Project Identification Phase, it is useful to map the stakeholders that need to be engaged throughout the detailed climate risk assessment process that will be developed at the next stage. For the climate risk assessment, this should certainly include climate experts, relevant governmental stakeholders, infrastructure experts, local NGOs, academia, and representatives of research organizations. End users should be engaged at the early stages of the project development to gather insights and ensure their concerns are addressed.</a:t>
            </a:r>
            <a:endParaRPr lang="en-GB"/>
          </a:p>
          <a:p>
            <a:endParaRPr lang="en-GB"/>
          </a:p>
        </p:txBody>
      </p:sp>
      <p:sp>
        <p:nvSpPr>
          <p:cNvPr id="5" name="Date Placeholder 4">
            <a:extLst>
              <a:ext uri="{FF2B5EF4-FFF2-40B4-BE49-F238E27FC236}">
                <a16:creationId xmlns:a16="http://schemas.microsoft.com/office/drawing/2014/main" id="{4C809C06-EA1F-6E95-D5FA-3FF08EB0AA6A}"/>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861933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32187-93C4-1B6A-7B67-18C7A78590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12353-3D40-1388-17D7-6268D2BDA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B2102F-44D7-3E7A-32A6-B1EA34008DC0}"/>
              </a:ext>
            </a:extLst>
          </p:cNvPr>
          <p:cNvSpPr>
            <a:spLocks noGrp="1"/>
          </p:cNvSpPr>
          <p:nvPr>
            <p:ph type="body" idx="1"/>
          </p:nvPr>
        </p:nvSpPr>
        <p:spPr/>
        <p:txBody>
          <a:bodyPr/>
          <a:lstStyle/>
          <a:p>
            <a:pPr defTabSz="923087">
              <a:defRPr/>
            </a:pPr>
            <a:r>
              <a:rPr lang="en-GB"/>
              <a:t>Define a scope for what the climate risk assessment needs to address – focussed on the key hazards as identified from the risk screening.</a:t>
            </a:r>
          </a:p>
          <a:p>
            <a:endParaRPr lang="en-GB"/>
          </a:p>
          <a:p>
            <a:r>
              <a:rPr lang="en-GB"/>
              <a:t>Procurement strategy – when stand-alone, make sure that there is collaboration between CRA consultant and rest of project team, so that ultimately the outcomes of the CRA can plausibly be incorporated into the feasibility study of the project.</a:t>
            </a:r>
          </a:p>
          <a:p>
            <a:endParaRPr lang="en-GB"/>
          </a:p>
          <a:p>
            <a:endParaRPr lang="en-GB"/>
          </a:p>
        </p:txBody>
      </p:sp>
      <p:sp>
        <p:nvSpPr>
          <p:cNvPr id="5" name="Date Placeholder 4">
            <a:extLst>
              <a:ext uri="{FF2B5EF4-FFF2-40B4-BE49-F238E27FC236}">
                <a16:creationId xmlns:a16="http://schemas.microsoft.com/office/drawing/2014/main" id="{8CC697E1-2F72-3B8E-0C67-E4269B55A95A}"/>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087744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Important to add details </a:t>
            </a:r>
          </a:p>
        </p:txBody>
      </p:sp>
      <p:sp>
        <p:nvSpPr>
          <p:cNvPr id="5" name="Date Placeholder 4">
            <a:extLst>
              <a:ext uri="{FF2B5EF4-FFF2-40B4-BE49-F238E27FC236}">
                <a16:creationId xmlns:a16="http://schemas.microsoft.com/office/drawing/2014/main" id="{E9EDF41A-4D21-9A85-9C05-470A6D7EBBC6}"/>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5117173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Point 1: Because climate change may result in projects being less appealing due to increased risk – especially coastal projects influenced by sea level rise.</a:t>
            </a:r>
          </a:p>
          <a:p>
            <a:r>
              <a:rPr lang="en-GB" dirty="0"/>
              <a:t>Point 2: Starting with a focus on hazards rather than risks enables a simpler screening to be done that requires less knowledge and less complex data inputs.</a:t>
            </a:r>
          </a:p>
          <a:p>
            <a:r>
              <a:rPr lang="en-GB" dirty="0"/>
              <a:t>Point 3: Considering resilience </a:t>
            </a:r>
            <a:r>
              <a:rPr lang="en-GB" u="sng" dirty="0"/>
              <a:t>through</a:t>
            </a:r>
            <a:r>
              <a:rPr lang="en-GB" dirty="0"/>
              <a:t> infrastructure entails looking at the project from a broader perspective and considering how that project can contribute to the resilience of surrounding systems (people, infrastructure, natural resources)</a:t>
            </a:r>
          </a:p>
          <a:p>
            <a:r>
              <a:rPr lang="en-GB" dirty="0"/>
              <a:t>Questions and comments?</a:t>
            </a:r>
          </a:p>
          <a:p>
            <a:pPr defTabSz="923087">
              <a:defRPr/>
            </a:pPr>
            <a:r>
              <a:rPr lang="en-GB" dirty="0"/>
              <a:t>Has anyone done a high-level climate screening for a project before? Is there anything that you’d like to share from that experience?</a:t>
            </a:r>
          </a:p>
          <a:p>
            <a:endParaRPr lang="en-GB" dirty="0"/>
          </a:p>
        </p:txBody>
      </p:sp>
      <p:sp>
        <p:nvSpPr>
          <p:cNvPr id="5" name="Date Placeholder 4">
            <a:extLst>
              <a:ext uri="{FF2B5EF4-FFF2-40B4-BE49-F238E27FC236}">
                <a16:creationId xmlns:a16="http://schemas.microsoft.com/office/drawing/2014/main" id="{E57CDDF5-A0C7-C912-122A-E1C6288F117F}"/>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6577009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show you how simple this can actually be.</a:t>
            </a:r>
          </a:p>
        </p:txBody>
      </p:sp>
      <p:sp>
        <p:nvSpPr>
          <p:cNvPr id="5" name="Date Placeholder 4">
            <a:extLst>
              <a:ext uri="{FF2B5EF4-FFF2-40B4-BE49-F238E27FC236}">
                <a16:creationId xmlns:a16="http://schemas.microsoft.com/office/drawing/2014/main" id="{FE51DB98-8FF4-927F-472B-26D8B8B3A4CD}"/>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500920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Date Placeholder 4">
            <a:extLst>
              <a:ext uri="{FF2B5EF4-FFF2-40B4-BE49-F238E27FC236}">
                <a16:creationId xmlns:a16="http://schemas.microsoft.com/office/drawing/2014/main" id="{B6EA4037-F9AA-23CE-8FBD-0D7B7868F1BE}"/>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126322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2CBF9-F61C-AA93-A7AA-B04E460280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EEC630-7F48-4559-1488-2E62542924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A5B673-292F-F1F0-F4B4-02269260B58B}"/>
              </a:ext>
            </a:extLst>
          </p:cNvPr>
          <p:cNvSpPr>
            <a:spLocks noGrp="1"/>
          </p:cNvSpPr>
          <p:nvPr>
            <p:ph type="body" idx="1"/>
          </p:nvPr>
        </p:nvSpPr>
        <p:spPr/>
        <p:txBody>
          <a:bodyPr/>
          <a:lstStyle/>
          <a:p>
            <a:pPr defTabSz="923087">
              <a:defRPr/>
            </a:pPr>
            <a:r>
              <a:rPr lang="en-US" dirty="0"/>
              <a:t>In this graphic, I’ve outlined the high-level climate screening process. </a:t>
            </a:r>
          </a:p>
          <a:p>
            <a:pPr defTabSz="923087">
              <a:defRPr/>
            </a:pPr>
            <a:r>
              <a:rPr lang="en-US" dirty="0"/>
              <a:t>1-Location-starts with…</a:t>
            </a:r>
          </a:p>
          <a:p>
            <a:pPr defTabSz="923087">
              <a:defRPr/>
            </a:pPr>
            <a:r>
              <a:rPr lang="en-US" dirty="0"/>
              <a:t>2-Hazards-think of list that we went through earlier….</a:t>
            </a:r>
          </a:p>
          <a:p>
            <a:pPr defTabSz="923087">
              <a:defRPr/>
            </a:pPr>
            <a:r>
              <a:rPr lang="en-US" dirty="0"/>
              <a:t>3-Exposure-To what extent are project assets or users exposed to the hazard?</a:t>
            </a:r>
          </a:p>
          <a:p>
            <a:pPr defTabSz="923087">
              <a:defRPr/>
            </a:pPr>
            <a:r>
              <a:rPr lang="en-US" dirty="0"/>
              <a:t>4-Impact-How sensitive is the project to the hazard, and can the project adapt to the hazard?</a:t>
            </a:r>
          </a:p>
          <a:p>
            <a:pPr defTabSz="923087">
              <a:defRPr/>
            </a:pPr>
            <a:r>
              <a:rPr lang="en-US" dirty="0"/>
              <a:t>5-Risk Score-Combining exposure and impact, enables us to determine overall risk score related to a specific hazard, and hence to </a:t>
            </a:r>
            <a:r>
              <a:rPr lang="en-US" dirty="0" err="1"/>
              <a:t>prioritise</a:t>
            </a:r>
            <a:r>
              <a:rPr lang="en-US" dirty="0"/>
              <a:t> which hazards are the most important for considering further.</a:t>
            </a:r>
          </a:p>
          <a:p>
            <a:pPr defTabSz="923087">
              <a:defRPr/>
            </a:pPr>
            <a:r>
              <a:rPr lang="en-US" dirty="0"/>
              <a:t>6-Resilience Options-Then logical to do a preliminary identification of actions that the project could consider taking to address the impact of the hazard – we call these Resilience Options. </a:t>
            </a:r>
            <a:endParaRPr lang="en-GB" dirty="0"/>
          </a:p>
        </p:txBody>
      </p:sp>
      <p:sp>
        <p:nvSpPr>
          <p:cNvPr id="5" name="Date Placeholder 4">
            <a:extLst>
              <a:ext uri="{FF2B5EF4-FFF2-40B4-BE49-F238E27FC236}">
                <a16:creationId xmlns:a16="http://schemas.microsoft.com/office/drawing/2014/main" id="{1D5D411F-3D05-E02B-D31E-9630B0C01289}"/>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981466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Date Placeholder 4">
            <a:extLst>
              <a:ext uri="{FF2B5EF4-FFF2-40B4-BE49-F238E27FC236}">
                <a16:creationId xmlns:a16="http://schemas.microsoft.com/office/drawing/2014/main" id="{1864C2B5-C793-BFC2-C4B1-5FCEEF167603}"/>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0960520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(can keep this slide on screen during the exercise, as reminder)</a:t>
            </a:r>
          </a:p>
          <a:p>
            <a:endParaRPr lang="en-GB" dirty="0"/>
          </a:p>
        </p:txBody>
      </p:sp>
      <p:sp>
        <p:nvSpPr>
          <p:cNvPr id="4" name="Date Placeholder 3"/>
          <p:cNvSpPr>
            <a:spLocks noGrp="1"/>
          </p:cNvSpPr>
          <p:nvPr>
            <p:ph type="dt" idx="1"/>
          </p:nvPr>
        </p:nvSpPr>
        <p:spPr/>
        <p:txBody>
          <a:bodyPr/>
          <a:lstStyle/>
          <a:p>
            <a:endParaRPr lang="en-GB"/>
          </a:p>
        </p:txBody>
      </p:sp>
    </p:spTree>
    <p:extLst>
      <p:ext uri="{BB962C8B-B14F-4D97-AF65-F5344CB8AC3E}">
        <p14:creationId xmlns:p14="http://schemas.microsoft.com/office/powerpoint/2010/main" val="183684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Date Placeholder 4">
            <a:extLst>
              <a:ext uri="{FF2B5EF4-FFF2-40B4-BE49-F238E27FC236}">
                <a16:creationId xmlns:a16="http://schemas.microsoft.com/office/drawing/2014/main" id="{7ABC3E71-9AC5-0C90-8D98-B83AD9450D89}"/>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155909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need to be aware that the </a:t>
            </a:r>
            <a:r>
              <a:rPr lang="en-GB" u="sng" dirty="0"/>
              <a:t>extent </a:t>
            </a:r>
            <a:r>
              <a:rPr lang="en-GB" dirty="0"/>
              <a:t>of climate risk can dramatically increase as a result of </a:t>
            </a:r>
            <a:r>
              <a:rPr lang="en-GB" u="sng" dirty="0"/>
              <a:t>climate change</a:t>
            </a:r>
            <a:r>
              <a:rPr lang="en-GB" dirty="0"/>
              <a:t>. </a:t>
            </a:r>
          </a:p>
          <a:p>
            <a:pPr marL="230772" indent="-230772">
              <a:buFont typeface="+mj-lt"/>
              <a:buAutoNum type="arabicPeriod"/>
            </a:pPr>
            <a:r>
              <a:rPr lang="en-GB" dirty="0"/>
              <a:t>So what may seem a small risk now may be a much bigger risk 20 years into the future, and many of our infrastructure PPPs do have long horizons, especially when we consider what happens to the infrastructure once the initial PPP contract term comes to an end – typically we expect that infrastructure to function much longer than just the initial contract term – we want to extract the full residual value of the asset by using it for as long as possible.  A new water supply dam, for instance, may be expected to be operational for over 100 years!</a:t>
            </a:r>
          </a:p>
          <a:p>
            <a:pPr marL="230772" indent="-230772">
              <a:buFont typeface="+mj-lt"/>
              <a:buAutoNum type="arabicPeriod"/>
            </a:pPr>
            <a:r>
              <a:rPr lang="en-GB" dirty="0"/>
              <a:t>So we need to carefully consider what future risks our infrastructure may face, and this is where consideration of climate change becomes critically important.</a:t>
            </a:r>
          </a:p>
          <a:p>
            <a:pPr marL="230772" indent="-230772">
              <a:buFont typeface="+mj-lt"/>
              <a:buAutoNum type="arabicPeriod"/>
            </a:pPr>
            <a:r>
              <a:rPr lang="en-GB" dirty="0"/>
              <a:t>If we look at this graph….small increase in average temperature can make a very big difference in the frequency of occurrence of extreme events. CLICK. This is illustrated by the area under the curve, representing a number of hot days per year under current climate. CLICK. Versus a much greater number of hot days per year under only a slightly warmer climate scenario.</a:t>
            </a:r>
          </a:p>
          <a:p>
            <a:pPr marL="230772" indent="-230772">
              <a:buFont typeface="+mj-lt"/>
              <a:buAutoNum type="arabicPeriod"/>
            </a:pPr>
            <a:r>
              <a:rPr lang="en-GB" dirty="0"/>
              <a:t>This is why we </a:t>
            </a:r>
            <a:r>
              <a:rPr lang="en-GB" u="sng" dirty="0"/>
              <a:t>must</a:t>
            </a:r>
            <a:r>
              <a:rPr lang="en-GB" dirty="0"/>
              <a:t> consider climate change in the development of projects – up to now we haven’t even begun to see the scale of effects that we may experience into the future.</a:t>
            </a:r>
          </a:p>
          <a:p>
            <a:pPr marL="230772" indent="-230772">
              <a:buFont typeface="+mj-lt"/>
              <a:buAutoNum type="arabicPeriod"/>
            </a:pPr>
            <a:endParaRPr lang="en-GB" dirty="0"/>
          </a:p>
          <a:p>
            <a:pPr defTabSz="923087">
              <a:defRPr/>
            </a:pPr>
            <a:r>
              <a:rPr lang="en-GB" dirty="0">
                <a:solidFill>
                  <a:srgbClr val="3C3C3B"/>
                </a:solidFill>
                <a:latin typeface="Roboto" panose="02000000000000000000" pitchFamily="2" charset="0"/>
                <a:ea typeface="Roboto" panose="02000000000000000000" pitchFamily="2" charset="0"/>
              </a:rPr>
              <a:t>For example: In Eastern Tanzania, days &gt;35°C are projected to increase substantially with the median number of such days per year roughly doubling by 2080 (under RCP6.0). This equates to 100 days by 2080.</a:t>
            </a:r>
          </a:p>
          <a:p>
            <a:pPr marL="230772" indent="-230772">
              <a:buFont typeface="+mj-lt"/>
              <a:buAutoNum type="arabicPeriod"/>
            </a:pPr>
            <a:endParaRPr lang="en-GB" dirty="0"/>
          </a:p>
        </p:txBody>
      </p:sp>
      <p:sp>
        <p:nvSpPr>
          <p:cNvPr id="5" name="Date Placeholder 4">
            <a:extLst>
              <a:ext uri="{FF2B5EF4-FFF2-40B4-BE49-F238E27FC236}">
                <a16:creationId xmlns:a16="http://schemas.microsoft.com/office/drawing/2014/main" id="{86E175B7-BE2C-F949-B97F-277E7B1C1432}"/>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1672080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latin typeface="Roboto Light" panose="02000000000000000000" pitchFamily="2" charset="0"/>
                <a:ea typeface="Arial" panose="020B0604020202020204" pitchFamily="34" charset="0"/>
                <a:cs typeface="Times New Roman" panose="02020603050405020304" pitchFamily="18" charset="0"/>
              </a:rPr>
              <a:t>Whilst on the subject of climate change, lets deal with a question that comes up frequently when talking about climate resilience – are we talking about climate risk, or climate </a:t>
            </a:r>
            <a:r>
              <a:rPr lang="en-US" sz="1800" u="sng" dirty="0">
                <a:latin typeface="Roboto Light" panose="02000000000000000000" pitchFamily="2" charset="0"/>
                <a:ea typeface="Arial" panose="020B0604020202020204" pitchFamily="34" charset="0"/>
                <a:cs typeface="Times New Roman" panose="02020603050405020304" pitchFamily="18" charset="0"/>
              </a:rPr>
              <a:t>change</a:t>
            </a:r>
            <a:r>
              <a:rPr lang="en-US" sz="1800" dirty="0">
                <a:latin typeface="Roboto Light" panose="02000000000000000000" pitchFamily="2" charset="0"/>
                <a:ea typeface="Arial" panose="020B0604020202020204" pitchFamily="34" charset="0"/>
                <a:cs typeface="Times New Roman" panose="02020603050405020304" pitchFamily="18" charset="0"/>
              </a:rPr>
              <a:t> risk?</a:t>
            </a:r>
          </a:p>
          <a:p>
            <a:pPr marL="346158" indent="-346158">
              <a:buFont typeface="+mj-lt"/>
              <a:buAutoNum type="arabicPeriod"/>
            </a:pPr>
            <a:r>
              <a:rPr lang="en-US" sz="1800" b="1" dirty="0">
                <a:latin typeface="Roboto Light" panose="02000000000000000000" pitchFamily="2" charset="0"/>
                <a:ea typeface="Arial" panose="020B0604020202020204" pitchFamily="34" charset="0"/>
                <a:cs typeface="Times New Roman" panose="02020603050405020304" pitchFamily="18" charset="0"/>
              </a:rPr>
              <a:t>Climate Risk</a:t>
            </a:r>
            <a:r>
              <a:rPr lang="en-US" sz="1800" dirty="0">
                <a:latin typeface="Roboto Light" panose="02000000000000000000" pitchFamily="2" charset="0"/>
                <a:ea typeface="Arial" panose="020B0604020202020204" pitchFamily="34" charset="0"/>
                <a:cs typeface="Times New Roman" panose="02020603050405020304" pitchFamily="18" charset="0"/>
              </a:rPr>
              <a:t> is a broad term that considers risk arising both from the current climatic conditions </a:t>
            </a:r>
            <a:r>
              <a:rPr lang="en-US" sz="1800" u="sng" dirty="0">
                <a:latin typeface="Roboto Light" panose="02000000000000000000" pitchFamily="2" charset="0"/>
                <a:ea typeface="Arial" panose="020B0604020202020204" pitchFamily="34" charset="0"/>
                <a:cs typeface="Times New Roman" panose="02020603050405020304" pitchFamily="18" charset="0"/>
              </a:rPr>
              <a:t>and</a:t>
            </a:r>
            <a:r>
              <a:rPr lang="en-US" sz="1800" dirty="0">
                <a:latin typeface="Roboto Light" panose="02000000000000000000" pitchFamily="2" charset="0"/>
                <a:ea typeface="Arial" panose="020B0604020202020204" pitchFamily="34" charset="0"/>
                <a:cs typeface="Times New Roman" panose="02020603050405020304" pitchFamily="18" charset="0"/>
              </a:rPr>
              <a:t> from projected future changes to climate.  </a:t>
            </a:r>
          </a:p>
          <a:p>
            <a:pPr marL="346158" indent="-346158">
              <a:buFont typeface="+mj-lt"/>
              <a:buAutoNum type="arabicPeriod"/>
            </a:pPr>
            <a:r>
              <a:rPr lang="en-US" sz="1800" dirty="0">
                <a:latin typeface="Roboto Light" panose="02000000000000000000" pitchFamily="2" charset="0"/>
                <a:ea typeface="Arial" panose="020B0604020202020204" pitchFamily="34" charset="0"/>
                <a:cs typeface="Times New Roman" panose="02020603050405020304" pitchFamily="18" charset="0"/>
              </a:rPr>
              <a:t>Whereas </a:t>
            </a:r>
            <a:r>
              <a:rPr lang="en-US" sz="1800" b="1" dirty="0">
                <a:latin typeface="Roboto Light" panose="02000000000000000000" pitchFamily="2" charset="0"/>
                <a:ea typeface="Arial" panose="020B0604020202020204" pitchFamily="34" charset="0"/>
                <a:cs typeface="Times New Roman" panose="02020603050405020304" pitchFamily="18" charset="0"/>
              </a:rPr>
              <a:t>Climate Change Risk</a:t>
            </a:r>
            <a:r>
              <a:rPr lang="en-US" sz="1800" dirty="0">
                <a:latin typeface="Roboto Light" panose="02000000000000000000" pitchFamily="2" charset="0"/>
                <a:ea typeface="Arial" panose="020B0604020202020204" pitchFamily="34" charset="0"/>
                <a:cs typeface="Times New Roman" panose="02020603050405020304" pitchFamily="18" charset="0"/>
              </a:rPr>
              <a:t> considers </a:t>
            </a:r>
            <a:r>
              <a:rPr lang="en-US" sz="1800" u="sng" dirty="0">
                <a:latin typeface="Roboto Light" panose="02000000000000000000" pitchFamily="2" charset="0"/>
                <a:ea typeface="Arial" panose="020B0604020202020204" pitchFamily="34" charset="0"/>
                <a:cs typeface="Times New Roman" panose="02020603050405020304" pitchFamily="18" charset="0"/>
              </a:rPr>
              <a:t>only</a:t>
            </a:r>
            <a:r>
              <a:rPr lang="en-US" sz="1800" dirty="0">
                <a:latin typeface="Roboto Light" panose="02000000000000000000" pitchFamily="2" charset="0"/>
                <a:ea typeface="Arial" panose="020B0604020202020204" pitchFamily="34" charset="0"/>
                <a:cs typeface="Times New Roman" panose="02020603050405020304" pitchFamily="18" charset="0"/>
              </a:rPr>
              <a:t> the risk arising from projected </a:t>
            </a:r>
            <a:r>
              <a:rPr lang="en-US" sz="1800" u="sng" dirty="0">
                <a:latin typeface="Roboto Light" panose="02000000000000000000" pitchFamily="2" charset="0"/>
                <a:ea typeface="Arial" panose="020B0604020202020204" pitchFamily="34" charset="0"/>
                <a:cs typeface="Times New Roman" panose="02020603050405020304" pitchFamily="18" charset="0"/>
              </a:rPr>
              <a:t>changes</a:t>
            </a:r>
            <a:r>
              <a:rPr lang="en-US" sz="1800" dirty="0">
                <a:latin typeface="Roboto Light" panose="02000000000000000000" pitchFamily="2" charset="0"/>
                <a:ea typeface="Arial" panose="020B0604020202020204" pitchFamily="34" charset="0"/>
                <a:cs typeface="Times New Roman" panose="02020603050405020304" pitchFamily="18" charset="0"/>
              </a:rPr>
              <a:t> to climate. This means that Climate Change Risk is a subset of Climate Risk. </a:t>
            </a:r>
          </a:p>
          <a:p>
            <a:pPr marL="346158" indent="-346158">
              <a:buFont typeface="+mj-lt"/>
              <a:buAutoNum type="arabicPeriod"/>
            </a:pPr>
            <a:r>
              <a:rPr lang="en-GB" sz="1800" dirty="0"/>
              <a:t>Depending on the context, the focus of climate resilience may be on </a:t>
            </a:r>
            <a:r>
              <a:rPr lang="en-GB" sz="1800" u="sng" dirty="0"/>
              <a:t>overall </a:t>
            </a:r>
            <a:r>
              <a:rPr lang="en-GB" sz="1800" dirty="0"/>
              <a:t>climate risk, or specifically on only that component of risk arising from </a:t>
            </a:r>
            <a:r>
              <a:rPr lang="en-GB" sz="1800" u="sng" dirty="0"/>
              <a:t>climate change </a:t>
            </a:r>
            <a:r>
              <a:rPr lang="en-GB" sz="1800" dirty="0"/>
              <a:t>– this focus is often a function of where project funding is coming from.  </a:t>
            </a:r>
            <a:r>
              <a:rPr lang="en-GB" sz="1800" b="1" dirty="0"/>
              <a:t>CLICK</a:t>
            </a:r>
          </a:p>
          <a:p>
            <a:pPr marL="346158" indent="-346158">
              <a:buFont typeface="+mj-lt"/>
              <a:buAutoNum type="arabicPeriod"/>
            </a:pPr>
            <a:r>
              <a:rPr lang="en-GB" sz="1800" dirty="0"/>
              <a:t>A further point to note is that typically, climate scenarios are developed for projects that describe current climate risk in a </a:t>
            </a:r>
            <a:r>
              <a:rPr lang="en-GB" sz="1800" u="sng" dirty="0"/>
              <a:t>baseline scenario</a:t>
            </a:r>
            <a:r>
              <a:rPr lang="en-GB" sz="1800" dirty="0"/>
              <a:t>, and then </a:t>
            </a:r>
            <a:r>
              <a:rPr lang="en-GB" sz="1800" u="sng" dirty="0"/>
              <a:t>future scenarios </a:t>
            </a:r>
            <a:r>
              <a:rPr lang="en-GB" sz="1800" dirty="0"/>
              <a:t>are developed that project climate risks and potential impacts at some point in the future – in other words, that take climate change into account. </a:t>
            </a:r>
            <a:r>
              <a:rPr lang="en-GB" sz="1800" b="1" dirty="0"/>
              <a:t>CLICK</a:t>
            </a:r>
          </a:p>
          <a:p>
            <a:pPr marL="346158" indent="-346158">
              <a:buFont typeface="+mj-lt"/>
              <a:buAutoNum type="arabicPeriod"/>
            </a:pPr>
            <a:r>
              <a:rPr lang="en-GB" sz="1800" dirty="0"/>
              <a:t>Each project is unique. On Project A, the existing climate may already present great risk to the project and climate change only presents a minor additional challenge.  But on another project, such as Project B on the slide, it may be the other way around. </a:t>
            </a:r>
          </a:p>
          <a:p>
            <a:pPr marL="346158" indent="-346158">
              <a:buFont typeface="+mj-lt"/>
              <a:buAutoNum type="arabicPeriod"/>
            </a:pPr>
            <a:r>
              <a:rPr lang="en-GB" sz="1800" dirty="0"/>
              <a:t>So when considering climate resilience on projects, always make sure it is clear whether the context is limited to climate </a:t>
            </a:r>
            <a:r>
              <a:rPr lang="en-GB" sz="1800" u="sng" dirty="0"/>
              <a:t>change</a:t>
            </a:r>
            <a:r>
              <a:rPr lang="en-GB" sz="1800" dirty="0"/>
              <a:t> only, or climate in general.  </a:t>
            </a:r>
          </a:p>
        </p:txBody>
      </p:sp>
      <p:sp>
        <p:nvSpPr>
          <p:cNvPr id="5" name="Date Placeholder 4">
            <a:extLst>
              <a:ext uri="{FF2B5EF4-FFF2-40B4-BE49-F238E27FC236}">
                <a16:creationId xmlns:a16="http://schemas.microsoft.com/office/drawing/2014/main" id="{B45C3AD6-1314-167E-4062-5A740ECD24B7}"/>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902264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FF0000"/>
                </a:solidFill>
              </a:rPr>
              <a:t>You may recall this picture </a:t>
            </a:r>
            <a:r>
              <a:rPr lang="en-GB" u="none" dirty="0">
                <a:solidFill>
                  <a:srgbClr val="FF0000"/>
                </a:solidFill>
              </a:rPr>
              <a:t>from yesterday’s </a:t>
            </a:r>
            <a:r>
              <a:rPr lang="en-GB" dirty="0">
                <a:solidFill>
                  <a:srgbClr val="FF0000"/>
                </a:solidFill>
              </a:rPr>
              <a:t>intro – it is a schematic from the CRIO Handbook of the PPP Project Life Cycle, with the steps indicated where climate resilience is incorporated. </a:t>
            </a:r>
          </a:p>
          <a:p>
            <a:pPr defTabSz="923087">
              <a:defRPr/>
            </a:pPr>
            <a:r>
              <a:rPr lang="en-GB" dirty="0">
                <a:solidFill>
                  <a:srgbClr val="FF0000"/>
                </a:solidFill>
              </a:rPr>
              <a:t>Note that there are two steps here that relate to assessment of risk .</a:t>
            </a:r>
          </a:p>
          <a:p>
            <a:pPr defTabSz="923087">
              <a:defRPr/>
            </a:pPr>
            <a:r>
              <a:rPr lang="en-GB" b="0" dirty="0">
                <a:solidFill>
                  <a:srgbClr val="FF0000"/>
                </a:solidFill>
              </a:rPr>
              <a:t>we have </a:t>
            </a:r>
            <a:r>
              <a:rPr lang="en-GB" b="1" dirty="0">
                <a:solidFill>
                  <a:srgbClr val="FF0000"/>
                </a:solidFill>
              </a:rPr>
              <a:t>High-level Climate Screening</a:t>
            </a:r>
            <a:r>
              <a:rPr lang="en-GB" b="0" dirty="0">
                <a:solidFill>
                  <a:srgbClr val="FF0000"/>
                </a:solidFill>
              </a:rPr>
              <a:t> in the </a:t>
            </a:r>
            <a:r>
              <a:rPr lang="en-GB" b="1" dirty="0">
                <a:solidFill>
                  <a:srgbClr val="FF0000"/>
                </a:solidFill>
              </a:rPr>
              <a:t>Project Identification Phase,</a:t>
            </a:r>
          </a:p>
          <a:p>
            <a:pPr defTabSz="923087">
              <a:defRPr/>
            </a:pPr>
            <a:r>
              <a:rPr lang="en-GB" b="0" dirty="0">
                <a:solidFill>
                  <a:srgbClr val="FF0000"/>
                </a:solidFill>
              </a:rPr>
              <a:t>And then we have </a:t>
            </a:r>
            <a:r>
              <a:rPr lang="en-GB" b="1" dirty="0">
                <a:solidFill>
                  <a:srgbClr val="FF0000"/>
                </a:solidFill>
              </a:rPr>
              <a:t>Climate Risk Assessment </a:t>
            </a:r>
            <a:r>
              <a:rPr lang="en-GB" b="0" dirty="0">
                <a:solidFill>
                  <a:srgbClr val="FF0000"/>
                </a:solidFill>
              </a:rPr>
              <a:t>in the </a:t>
            </a:r>
            <a:r>
              <a:rPr lang="en-GB" b="1" dirty="0">
                <a:solidFill>
                  <a:srgbClr val="FF0000"/>
                </a:solidFill>
              </a:rPr>
              <a:t>Project Appraisal Phase</a:t>
            </a:r>
            <a:r>
              <a:rPr lang="en-GB" b="0" dirty="0">
                <a:solidFill>
                  <a:srgbClr val="FF0000"/>
                </a:solidFill>
              </a:rPr>
              <a:t>, </a:t>
            </a:r>
          </a:p>
          <a:p>
            <a:pPr defTabSz="923087">
              <a:defRPr/>
            </a:pPr>
            <a:r>
              <a:rPr lang="en-GB" dirty="0">
                <a:solidFill>
                  <a:srgbClr val="FF0000"/>
                </a:solidFill>
              </a:rPr>
              <a:t>But what’s the difference? Let me elaborate using another graphic ….</a:t>
            </a:r>
          </a:p>
          <a:p>
            <a:endParaRPr lang="en-GB" dirty="0">
              <a:solidFill>
                <a:srgbClr val="FF0000"/>
              </a:solidFill>
            </a:endParaRPr>
          </a:p>
        </p:txBody>
      </p:sp>
      <p:sp>
        <p:nvSpPr>
          <p:cNvPr id="5" name="Date Placeholder 4">
            <a:extLst>
              <a:ext uri="{FF2B5EF4-FFF2-40B4-BE49-F238E27FC236}">
                <a16:creationId xmlns:a16="http://schemas.microsoft.com/office/drawing/2014/main" id="{7386B07C-1DDA-5E46-18EA-280ECCCC0CBC}"/>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415930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next question to ask ourselves, is WHEN to address climate risks?</a:t>
            </a:r>
          </a:p>
          <a:p>
            <a:r>
              <a:rPr lang="en-GB" dirty="0"/>
              <a:t>Traditional project cycle</a:t>
            </a:r>
          </a:p>
          <a:p>
            <a:r>
              <a:rPr lang="en-GB" dirty="0"/>
              <a:t>PPP Project cycle</a:t>
            </a:r>
          </a:p>
          <a:p>
            <a:r>
              <a:rPr lang="en-GB" dirty="0"/>
              <a:t>CRIO Handbook, as you’ve seen in the graphic that I showed, shows Risk Assessment being undertaken first through a </a:t>
            </a:r>
            <a:r>
              <a:rPr lang="en-GB" b="1" dirty="0">
                <a:solidFill>
                  <a:srgbClr val="FF0000"/>
                </a:solidFill>
              </a:rPr>
              <a:t>High-level Climate Screening</a:t>
            </a:r>
            <a:r>
              <a:rPr lang="en-GB" b="0" dirty="0">
                <a:solidFill>
                  <a:srgbClr val="FF0000"/>
                </a:solidFill>
              </a:rPr>
              <a:t> in the </a:t>
            </a:r>
            <a:r>
              <a:rPr lang="en-GB" b="1" dirty="0">
                <a:solidFill>
                  <a:srgbClr val="FF0000"/>
                </a:solidFill>
              </a:rPr>
              <a:t>Project Identification Phase, </a:t>
            </a:r>
            <a:r>
              <a:rPr lang="en-GB" dirty="0">
                <a:solidFill>
                  <a:srgbClr val="FF0000"/>
                </a:solidFill>
              </a:rPr>
              <a:t>which is mainly the </a:t>
            </a:r>
            <a:r>
              <a:rPr lang="en-GB" u="sng" dirty="0">
                <a:solidFill>
                  <a:srgbClr val="FF0000"/>
                </a:solidFill>
              </a:rPr>
              <a:t>identification and mapping </a:t>
            </a:r>
            <a:r>
              <a:rPr lang="en-GB" dirty="0">
                <a:solidFill>
                  <a:srgbClr val="FF0000"/>
                </a:solidFill>
              </a:rPr>
              <a:t>of hazards and risks.</a:t>
            </a:r>
          </a:p>
          <a:p>
            <a:pPr defTabSz="923087">
              <a:defRPr/>
            </a:pPr>
            <a:r>
              <a:rPr lang="en-GB" b="0" dirty="0">
                <a:solidFill>
                  <a:srgbClr val="FF0000"/>
                </a:solidFill>
              </a:rPr>
              <a:t>And then secondly we have </a:t>
            </a:r>
            <a:r>
              <a:rPr lang="en-GB" b="1" dirty="0">
                <a:solidFill>
                  <a:srgbClr val="FF0000"/>
                </a:solidFill>
              </a:rPr>
              <a:t>Climate Risk Assessment </a:t>
            </a:r>
            <a:r>
              <a:rPr lang="en-GB" b="0" dirty="0">
                <a:solidFill>
                  <a:srgbClr val="FF0000"/>
                </a:solidFill>
              </a:rPr>
              <a:t>in the </a:t>
            </a:r>
            <a:r>
              <a:rPr lang="en-GB" b="1" dirty="0">
                <a:solidFill>
                  <a:srgbClr val="FF0000"/>
                </a:solidFill>
              </a:rPr>
              <a:t>Project Appraisal Phase</a:t>
            </a:r>
            <a:r>
              <a:rPr lang="en-GB" dirty="0">
                <a:solidFill>
                  <a:srgbClr val="FF0000"/>
                </a:solidFill>
              </a:rPr>
              <a:t>, where we </a:t>
            </a:r>
            <a:r>
              <a:rPr lang="en-GB" u="sng" dirty="0">
                <a:solidFill>
                  <a:srgbClr val="FF0000"/>
                </a:solidFill>
              </a:rPr>
              <a:t>a</a:t>
            </a:r>
            <a:r>
              <a:rPr lang="en-US" u="sng" dirty="0" err="1">
                <a:solidFill>
                  <a:srgbClr val="FF0000"/>
                </a:solidFill>
                <a:ea typeface="Calibri" panose="020F0502020204030204" pitchFamily="34" charset="0"/>
                <a:cs typeface="Times New Roman" panose="02020603050405020304" pitchFamily="18" charset="0"/>
              </a:rPr>
              <a:t>ssign</a:t>
            </a:r>
            <a:r>
              <a:rPr lang="en-US" u="sng" dirty="0">
                <a:solidFill>
                  <a:srgbClr val="FF0000"/>
                </a:solidFill>
                <a:ea typeface="Calibri" panose="020F0502020204030204" pitchFamily="34" charset="0"/>
                <a:cs typeface="Times New Roman" panose="02020603050405020304" pitchFamily="18" charset="0"/>
              </a:rPr>
              <a:t> attributes </a:t>
            </a:r>
            <a:r>
              <a:rPr lang="en-US" dirty="0">
                <a:solidFill>
                  <a:srgbClr val="FF0000"/>
                </a:solidFill>
                <a:ea typeface="Calibri" panose="020F0502020204030204" pitchFamily="34" charset="0"/>
                <a:cs typeface="Times New Roman" panose="02020603050405020304" pitchFamily="18" charset="0"/>
              </a:rPr>
              <a:t>to the risks in order to quantify them.</a:t>
            </a:r>
            <a:r>
              <a:rPr lang="en-GB" dirty="0">
                <a:solidFill>
                  <a:srgbClr val="FF0000"/>
                </a:solidFill>
              </a:rPr>
              <a:t> </a:t>
            </a:r>
          </a:p>
          <a:p>
            <a:r>
              <a:rPr lang="en-GB" dirty="0"/>
              <a:t>This then leads to the next step which is </a:t>
            </a:r>
            <a:r>
              <a:rPr lang="en-GB" b="1" dirty="0"/>
              <a:t>Resilience Options Appraisal</a:t>
            </a:r>
            <a:r>
              <a:rPr lang="en-GB" dirty="0"/>
              <a:t>, also in the </a:t>
            </a:r>
            <a:r>
              <a:rPr lang="en-GB" b="1" dirty="0"/>
              <a:t>Project Appraisal Phase,</a:t>
            </a:r>
            <a:r>
              <a:rPr lang="en-GB" dirty="0"/>
              <a:t> where we define what we can actually do about addressing the risks</a:t>
            </a:r>
          </a:p>
          <a:p>
            <a:endParaRPr lang="en-GB" dirty="0"/>
          </a:p>
          <a:p>
            <a:pPr defTabSz="923087">
              <a:defRPr/>
            </a:pPr>
            <a:r>
              <a:rPr lang="en-GB" b="1" dirty="0">
                <a:solidFill>
                  <a:srgbClr val="2B2B2B"/>
                </a:solidFill>
                <a:latin typeface="Roboto" panose="02020603050405020304"/>
                <a:ea typeface="Roboto"/>
              </a:rPr>
              <a:t>Past practice</a:t>
            </a:r>
            <a:r>
              <a:rPr lang="en-GB" dirty="0">
                <a:solidFill>
                  <a:srgbClr val="2B2B2B"/>
                </a:solidFill>
                <a:latin typeface="Roboto" panose="02020603050405020304"/>
                <a:ea typeface="Roboto"/>
              </a:rPr>
              <a:t>: these steps typically (if at all) integrated late in projects, reducing ability to mitigate the climate risk </a:t>
            </a:r>
            <a:r>
              <a:rPr lang="en-GB" dirty="0">
                <a:solidFill>
                  <a:srgbClr val="2B2B2B"/>
                </a:solidFill>
                <a:latin typeface="Roboto" panose="02020603050405020304"/>
                <a:ea typeface="Roboto"/>
                <a:sym typeface="Wingdings" panose="05000000000000000000" pitchFamily="2" charset="2"/>
              </a:rPr>
              <a:t>      </a:t>
            </a:r>
          </a:p>
          <a:p>
            <a:pPr algn="ctr"/>
            <a:endParaRPr lang="en-GB" dirty="0"/>
          </a:p>
        </p:txBody>
      </p:sp>
      <p:sp>
        <p:nvSpPr>
          <p:cNvPr id="5" name="Date Placeholder 4">
            <a:extLst>
              <a:ext uri="{FF2B5EF4-FFF2-40B4-BE49-F238E27FC236}">
                <a16:creationId xmlns:a16="http://schemas.microsoft.com/office/drawing/2014/main" id="{FD9E0F5C-D269-E0F9-B0CD-F35E4CFAAC9D}"/>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3425216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F7652-5051-A890-FDCB-C8532682D3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113F84-3B36-5B7F-AFC3-21658E0F53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3B5745-DF49-4470-57B0-F1CA1B4CD6CC}"/>
              </a:ext>
            </a:extLst>
          </p:cNvPr>
          <p:cNvSpPr>
            <a:spLocks noGrp="1"/>
          </p:cNvSpPr>
          <p:nvPr>
            <p:ph type="body" idx="1"/>
          </p:nvPr>
        </p:nvSpPr>
        <p:spPr/>
        <p:txBody>
          <a:bodyPr/>
          <a:lstStyle/>
          <a:p>
            <a:r>
              <a:rPr lang="en-GB" dirty="0"/>
              <a:t>But actually, I’d like to suggest that these processes are actually iterative – All of these steps should be undertaken at each stage of the PPP project cycle – the main difference being that they are done in increasing levels of detail and accuracy each time.  </a:t>
            </a:r>
          </a:p>
          <a:p>
            <a:endParaRPr lang="en-GB" dirty="0"/>
          </a:p>
          <a:p>
            <a:r>
              <a:rPr lang="en-GB" dirty="0"/>
              <a:t>Also, you would imagine that the public party would be responsible for these climate proofing activities through project identification and appraisal phases, but that the private party would probably take over that responsibility during tender stage, where they should themselves be assessing risks and developing options as part of their tender design, and then reviewing those assessments on a regular basis throughout the periods of construction and operation.</a:t>
            </a:r>
          </a:p>
          <a:p>
            <a:pPr algn="ctr"/>
            <a:endParaRPr lang="en-GB" dirty="0"/>
          </a:p>
        </p:txBody>
      </p:sp>
      <p:sp>
        <p:nvSpPr>
          <p:cNvPr id="5" name="Date Placeholder 4">
            <a:extLst>
              <a:ext uri="{FF2B5EF4-FFF2-40B4-BE49-F238E27FC236}">
                <a16:creationId xmlns:a16="http://schemas.microsoft.com/office/drawing/2014/main" id="{D38327A9-B27E-16E7-4918-FCD308D3AD58}"/>
              </a:ext>
            </a:extLst>
          </p:cNvPr>
          <p:cNvSpPr>
            <a:spLocks noGrp="1"/>
          </p:cNvSpPr>
          <p:nvPr>
            <p:ph type="dt" idx="1"/>
          </p:nvPr>
        </p:nvSpPr>
        <p:spPr/>
        <p:txBody>
          <a:bodyPr/>
          <a:lstStyle/>
          <a:p>
            <a:endParaRPr lang="en-GB"/>
          </a:p>
        </p:txBody>
      </p:sp>
    </p:spTree>
    <p:extLst>
      <p:ext uri="{BB962C8B-B14F-4D97-AF65-F5344CB8AC3E}">
        <p14:creationId xmlns:p14="http://schemas.microsoft.com/office/powerpoint/2010/main" val="2228087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3"/>
          <a:stretch>
            <a:fillRect/>
          </a:stretch>
        </p:blipFill>
        <p:spPr>
          <a:xfrm>
            <a:off x="587534" y="5784842"/>
            <a:ext cx="1612887" cy="634073"/>
          </a:xfrm>
          <a:prstGeom prst="rect">
            <a:avLst/>
          </a:prstGeom>
        </p:spPr>
      </p:pic>
      <p:pic>
        <p:nvPicPr>
          <p:cNvPr id="4" name="Picture 3">
            <a:extLst>
              <a:ext uri="{FF2B5EF4-FFF2-40B4-BE49-F238E27FC236}">
                <a16:creationId xmlns:a16="http://schemas.microsoft.com/office/drawing/2014/main" id="{B174DF14-27E7-46B3-3F1A-BC36A319CBAC}"/>
              </a:ext>
            </a:extLst>
          </p:cNvPr>
          <p:cNvPicPr>
            <a:picLocks noChangeAspect="1"/>
          </p:cNvPicPr>
          <p:nvPr userDrawn="1"/>
        </p:nvPicPr>
        <p:blipFill>
          <a:blip r:embed="rId4"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spTree>
    <p:extLst>
      <p:ext uri="{BB962C8B-B14F-4D97-AF65-F5344CB8AC3E}">
        <p14:creationId xmlns:p14="http://schemas.microsoft.com/office/powerpoint/2010/main" val="3219126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800984CF-89BA-DB12-4E70-91C5D50617CB}"/>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4" name="Picture 3" descr="A circular emblem with animals and symbols&#10;&#10;Description automatically generated">
            <a:extLst>
              <a:ext uri="{FF2B5EF4-FFF2-40B4-BE49-F238E27FC236}">
                <a16:creationId xmlns:a16="http://schemas.microsoft.com/office/drawing/2014/main" id="{60D94956-3C08-E5DC-0110-C08B3851C70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33229" y="2609619"/>
            <a:ext cx="1232159" cy="1244180"/>
          </a:xfrm>
          <a:prstGeom prst="rect">
            <a:avLst/>
          </a:prstGeom>
        </p:spPr>
      </p:pic>
      <p:sp>
        <p:nvSpPr>
          <p:cNvPr id="5" name="Text Box 1">
            <a:extLst>
              <a:ext uri="{FF2B5EF4-FFF2-40B4-BE49-F238E27FC236}">
                <a16:creationId xmlns:a16="http://schemas.microsoft.com/office/drawing/2014/main" id="{DB8310C9-582C-5D0C-3EB2-EFE4F47F2BC3}"/>
              </a:ext>
            </a:extLst>
          </p:cNvPr>
          <p:cNvSpPr txBox="1"/>
          <p:nvPr userDrawn="1"/>
        </p:nvSpPr>
        <p:spPr>
          <a:xfrm>
            <a:off x="7135173" y="2783541"/>
            <a:ext cx="1047750" cy="896336"/>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nSpc>
                <a:spcPct val="107000"/>
              </a:lnSpc>
              <a:spcAft>
                <a:spcPts val="800"/>
              </a:spcAft>
              <a:tabLst>
                <a:tab pos="8572500" algn="r"/>
              </a:tabLst>
            </a:pPr>
            <a:r>
              <a:rPr lang="en-US" sz="1200" kern="10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200" b="1" kern="100">
                <a:ln>
                  <a:noFill/>
                </a:ln>
                <a:solidFill>
                  <a:srgbClr val="0070C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PPP UNIT</a:t>
            </a:r>
            <a:endParaRPr lang="en-NL" sz="1100" kern="1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300" b="1" kern="10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2604574"/>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1436414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557061" y="4727494"/>
            <a:ext cx="5082362" cy="480131"/>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557061" y="5207625"/>
            <a:ext cx="5082362" cy="313932"/>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669462" y="458573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4256637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8866B-1A9D-9349-8F8A-C1D13158DB20}"/>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Agenda page header goes here</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1" name="Text Placeholder 10">
            <a:extLst>
              <a:ext uri="{FF2B5EF4-FFF2-40B4-BE49-F238E27FC236}">
                <a16:creationId xmlns:a16="http://schemas.microsoft.com/office/drawing/2014/main" id="{EFC74999-D33E-4B43-A26F-F786106ACEC2}"/>
              </a:ext>
            </a:extLst>
          </p:cNvPr>
          <p:cNvSpPr>
            <a:spLocks noGrp="1"/>
          </p:cNvSpPr>
          <p:nvPr>
            <p:ph type="body" sz="quarter" idx="14"/>
          </p:nvPr>
        </p:nvSpPr>
        <p:spPr>
          <a:xfrm>
            <a:off x="1819275" y="120332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2" name="Text Placeholder 10">
            <a:extLst>
              <a:ext uri="{FF2B5EF4-FFF2-40B4-BE49-F238E27FC236}">
                <a16:creationId xmlns:a16="http://schemas.microsoft.com/office/drawing/2014/main" id="{61E88C85-98F7-8844-83D5-C103B2CFB5A5}"/>
              </a:ext>
            </a:extLst>
          </p:cNvPr>
          <p:cNvSpPr>
            <a:spLocks noGrp="1"/>
          </p:cNvSpPr>
          <p:nvPr>
            <p:ph type="body" sz="quarter" idx="15"/>
          </p:nvPr>
        </p:nvSpPr>
        <p:spPr>
          <a:xfrm>
            <a:off x="2801052" y="223322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5" name="Text Placeholder 10">
            <a:extLst>
              <a:ext uri="{FF2B5EF4-FFF2-40B4-BE49-F238E27FC236}">
                <a16:creationId xmlns:a16="http://schemas.microsoft.com/office/drawing/2014/main" id="{043264EB-2160-6941-AE82-E017D1565CB1}"/>
              </a:ext>
            </a:extLst>
          </p:cNvPr>
          <p:cNvSpPr>
            <a:spLocks noGrp="1"/>
          </p:cNvSpPr>
          <p:nvPr>
            <p:ph type="body" sz="quarter" idx="18"/>
          </p:nvPr>
        </p:nvSpPr>
        <p:spPr>
          <a:xfrm>
            <a:off x="1819275" y="322536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6" name="Text Placeholder 10">
            <a:extLst>
              <a:ext uri="{FF2B5EF4-FFF2-40B4-BE49-F238E27FC236}">
                <a16:creationId xmlns:a16="http://schemas.microsoft.com/office/drawing/2014/main" id="{80D2CBBC-99D4-5642-8D1C-FCBC326EE8A1}"/>
              </a:ext>
            </a:extLst>
          </p:cNvPr>
          <p:cNvSpPr>
            <a:spLocks noGrp="1"/>
          </p:cNvSpPr>
          <p:nvPr>
            <p:ph type="body" sz="quarter" idx="19"/>
          </p:nvPr>
        </p:nvSpPr>
        <p:spPr>
          <a:xfrm>
            <a:off x="2801052" y="425526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8" name="Text Placeholder 10">
            <a:extLst>
              <a:ext uri="{FF2B5EF4-FFF2-40B4-BE49-F238E27FC236}">
                <a16:creationId xmlns:a16="http://schemas.microsoft.com/office/drawing/2014/main" id="{0D859D86-4A3C-9D42-B4C3-6AC608CCAC05}"/>
              </a:ext>
            </a:extLst>
          </p:cNvPr>
          <p:cNvSpPr>
            <a:spLocks noGrp="1"/>
          </p:cNvSpPr>
          <p:nvPr>
            <p:ph type="body" sz="quarter" idx="21"/>
          </p:nvPr>
        </p:nvSpPr>
        <p:spPr>
          <a:xfrm>
            <a:off x="1819275" y="5255561"/>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5" name="Rectangle 24">
            <a:extLst>
              <a:ext uri="{FF2B5EF4-FFF2-40B4-BE49-F238E27FC236}">
                <a16:creationId xmlns:a16="http://schemas.microsoft.com/office/drawing/2014/main" id="{0A15DACD-4F58-AB45-B399-4FF135EE772C}"/>
              </a:ext>
            </a:extLst>
          </p:cNvPr>
          <p:cNvSpPr/>
          <p:nvPr/>
        </p:nvSpPr>
        <p:spPr>
          <a:xfrm>
            <a:off x="658502" y="110653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6" name="Rectangle 25">
            <a:extLst>
              <a:ext uri="{FF2B5EF4-FFF2-40B4-BE49-F238E27FC236}">
                <a16:creationId xmlns:a16="http://schemas.microsoft.com/office/drawing/2014/main" id="{D2A64651-4E55-B641-BDBE-9B9052616793}"/>
              </a:ext>
            </a:extLst>
          </p:cNvPr>
          <p:cNvSpPr/>
          <p:nvPr/>
        </p:nvSpPr>
        <p:spPr>
          <a:xfrm>
            <a:off x="1669522" y="211755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7" name="Rectangle 26">
            <a:extLst>
              <a:ext uri="{FF2B5EF4-FFF2-40B4-BE49-F238E27FC236}">
                <a16:creationId xmlns:a16="http://schemas.microsoft.com/office/drawing/2014/main" id="{B8BA6CD2-8D40-AD42-931F-F65F23FD57A4}"/>
              </a:ext>
            </a:extLst>
          </p:cNvPr>
          <p:cNvSpPr/>
          <p:nvPr/>
        </p:nvSpPr>
        <p:spPr>
          <a:xfrm>
            <a:off x="658502" y="312857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8" name="Rectangle 27">
            <a:extLst>
              <a:ext uri="{FF2B5EF4-FFF2-40B4-BE49-F238E27FC236}">
                <a16:creationId xmlns:a16="http://schemas.microsoft.com/office/drawing/2014/main" id="{AF913BF7-5AED-FF42-8785-E5D61D75D92E}"/>
              </a:ext>
            </a:extLst>
          </p:cNvPr>
          <p:cNvSpPr/>
          <p:nvPr/>
        </p:nvSpPr>
        <p:spPr>
          <a:xfrm>
            <a:off x="1669522" y="413959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9" name="Rectangle 28">
            <a:extLst>
              <a:ext uri="{FF2B5EF4-FFF2-40B4-BE49-F238E27FC236}">
                <a16:creationId xmlns:a16="http://schemas.microsoft.com/office/drawing/2014/main" id="{81373526-6462-BE42-B185-5322E846ECC3}"/>
              </a:ext>
            </a:extLst>
          </p:cNvPr>
          <p:cNvSpPr/>
          <p:nvPr/>
        </p:nvSpPr>
        <p:spPr>
          <a:xfrm>
            <a:off x="658502" y="5139782"/>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30" name="Text Placeholder 5">
            <a:extLst>
              <a:ext uri="{FF2B5EF4-FFF2-40B4-BE49-F238E27FC236}">
                <a16:creationId xmlns:a16="http://schemas.microsoft.com/office/drawing/2014/main" id="{886C8027-F158-EC40-A2D2-5E4F5C9C230B}"/>
              </a:ext>
            </a:extLst>
          </p:cNvPr>
          <p:cNvSpPr>
            <a:spLocks noGrp="1"/>
          </p:cNvSpPr>
          <p:nvPr>
            <p:ph type="body" sz="quarter" idx="12" hasCustomPrompt="1"/>
          </p:nvPr>
        </p:nvSpPr>
        <p:spPr>
          <a:xfrm>
            <a:off x="723754" y="1376470"/>
            <a:ext cx="1011020" cy="1011020"/>
          </a:xfrm>
          <a:prstGeom prst="rect">
            <a:avLst/>
          </a:prstGeom>
          <a:noFill/>
        </p:spPr>
        <p:txBody>
          <a:bodyPr wrap="square"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1</a:t>
            </a:r>
          </a:p>
        </p:txBody>
      </p:sp>
      <p:sp>
        <p:nvSpPr>
          <p:cNvPr id="31" name="Text Placeholder 5">
            <a:extLst>
              <a:ext uri="{FF2B5EF4-FFF2-40B4-BE49-F238E27FC236}">
                <a16:creationId xmlns:a16="http://schemas.microsoft.com/office/drawing/2014/main" id="{E0271152-8CF0-714B-BF99-883A5ABC77F1}"/>
              </a:ext>
            </a:extLst>
          </p:cNvPr>
          <p:cNvSpPr>
            <a:spLocks noGrp="1"/>
          </p:cNvSpPr>
          <p:nvPr>
            <p:ph type="body" sz="quarter" idx="13" hasCustomPrompt="1"/>
          </p:nvPr>
        </p:nvSpPr>
        <p:spPr>
          <a:xfrm>
            <a:off x="1734774" y="238749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2</a:t>
            </a:r>
          </a:p>
        </p:txBody>
      </p:sp>
      <p:sp>
        <p:nvSpPr>
          <p:cNvPr id="32" name="Text Placeholder 5">
            <a:extLst>
              <a:ext uri="{FF2B5EF4-FFF2-40B4-BE49-F238E27FC236}">
                <a16:creationId xmlns:a16="http://schemas.microsoft.com/office/drawing/2014/main" id="{FA31B49C-24FC-E446-9B39-B3BF19FB6ED3}"/>
              </a:ext>
            </a:extLst>
          </p:cNvPr>
          <p:cNvSpPr>
            <a:spLocks noGrp="1"/>
          </p:cNvSpPr>
          <p:nvPr>
            <p:ph type="body" sz="quarter" idx="16" hasCustomPrompt="1"/>
          </p:nvPr>
        </p:nvSpPr>
        <p:spPr>
          <a:xfrm>
            <a:off x="723754" y="339851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3</a:t>
            </a:r>
          </a:p>
        </p:txBody>
      </p:sp>
      <p:sp>
        <p:nvSpPr>
          <p:cNvPr id="33" name="Text Placeholder 5">
            <a:extLst>
              <a:ext uri="{FF2B5EF4-FFF2-40B4-BE49-F238E27FC236}">
                <a16:creationId xmlns:a16="http://schemas.microsoft.com/office/drawing/2014/main" id="{FD48C244-4F45-C641-9A04-319B002C0088}"/>
              </a:ext>
            </a:extLst>
          </p:cNvPr>
          <p:cNvSpPr>
            <a:spLocks noGrp="1"/>
          </p:cNvSpPr>
          <p:nvPr>
            <p:ph type="body" sz="quarter" idx="17" hasCustomPrompt="1"/>
          </p:nvPr>
        </p:nvSpPr>
        <p:spPr>
          <a:xfrm>
            <a:off x="1734774" y="440953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4</a:t>
            </a:r>
          </a:p>
        </p:txBody>
      </p:sp>
      <p:sp>
        <p:nvSpPr>
          <p:cNvPr id="34" name="Text Placeholder 5">
            <a:extLst>
              <a:ext uri="{FF2B5EF4-FFF2-40B4-BE49-F238E27FC236}">
                <a16:creationId xmlns:a16="http://schemas.microsoft.com/office/drawing/2014/main" id="{2F7C9AF1-4B1A-7E46-9BFD-4A1B9795747E}"/>
              </a:ext>
            </a:extLst>
          </p:cNvPr>
          <p:cNvSpPr>
            <a:spLocks noGrp="1"/>
          </p:cNvSpPr>
          <p:nvPr>
            <p:ph type="body" sz="quarter" idx="20" hasCustomPrompt="1"/>
          </p:nvPr>
        </p:nvSpPr>
        <p:spPr>
          <a:xfrm>
            <a:off x="723754" y="5428706"/>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5</a:t>
            </a:r>
          </a:p>
        </p:txBody>
      </p:sp>
      <p:pic>
        <p:nvPicPr>
          <p:cNvPr id="21" name="Picture 20">
            <a:extLst>
              <a:ext uri="{FF2B5EF4-FFF2-40B4-BE49-F238E27FC236}">
                <a16:creationId xmlns:a16="http://schemas.microsoft.com/office/drawing/2014/main" id="{B81A1F24-F62D-E041-947A-2148C8FA6CD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92717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7729035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5691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6295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11" name="Picture 10">
            <a:extLst>
              <a:ext uri="{FF2B5EF4-FFF2-40B4-BE49-F238E27FC236}">
                <a16:creationId xmlns:a16="http://schemas.microsoft.com/office/drawing/2014/main" id="{F9FF1AA8-0C49-2B46-9542-D14F5D87EB1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244045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11" name="Picture 10">
            <a:extLst>
              <a:ext uri="{FF2B5EF4-FFF2-40B4-BE49-F238E27FC236}">
                <a16:creationId xmlns:a16="http://schemas.microsoft.com/office/drawing/2014/main" id="{96C31DA6-3A01-F642-BE36-D723E3C6BBC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8137574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pic>
        <p:nvPicPr>
          <p:cNvPr id="8" name="Picture 7">
            <a:extLst>
              <a:ext uri="{FF2B5EF4-FFF2-40B4-BE49-F238E27FC236}">
                <a16:creationId xmlns:a16="http://schemas.microsoft.com/office/drawing/2014/main" id="{FEFE35A8-A697-6445-921F-4AC0BDA1C2E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Tree>
    <p:extLst>
      <p:ext uri="{BB962C8B-B14F-4D97-AF65-F5344CB8AC3E}">
        <p14:creationId xmlns:p14="http://schemas.microsoft.com/office/powerpoint/2010/main" val="3105720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3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9584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8819978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5631796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241516" y="2615041"/>
            <a:ext cx="3708968" cy="1627918"/>
          </a:xfrm>
          <a:prstGeom prst="rect">
            <a:avLst/>
          </a:prstGeom>
        </p:spPr>
      </p:pic>
    </p:spTree>
    <p:extLst>
      <p:ext uri="{BB962C8B-B14F-4D97-AF65-F5344CB8AC3E}">
        <p14:creationId xmlns:p14="http://schemas.microsoft.com/office/powerpoint/2010/main" val="3072065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30248633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10222606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30642680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ingle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686186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2507777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3244226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5568476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8542076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42624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0839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7024133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021566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737622E-12D2-5FA5-1D05-AF4E9EC9C101}"/>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3" name="Picture 2" descr="A circular logo with handshake and text&#10;&#10;AI-generated content may be incorrect.">
            <a:extLst>
              <a:ext uri="{FF2B5EF4-FFF2-40B4-BE49-F238E27FC236}">
                <a16:creationId xmlns:a16="http://schemas.microsoft.com/office/drawing/2014/main" id="{6664B48F-B90F-AC70-EE0A-36AA7A256DCD}"/>
              </a:ext>
            </a:extLst>
          </p:cNvPr>
          <p:cNvPicPr>
            <a:picLocks noChangeAspect="1"/>
          </p:cNvPicPr>
          <p:nvPr userDrawn="1"/>
        </p:nvPicPr>
        <p:blipFill>
          <a:blip r:embed="rId3"/>
          <a:stretch>
            <a:fillRect/>
          </a:stretch>
        </p:blipFill>
        <p:spPr>
          <a:xfrm>
            <a:off x="5957492" y="2691480"/>
            <a:ext cx="1161156" cy="1080458"/>
          </a:xfrm>
          <a:prstGeom prst="rect">
            <a:avLst/>
          </a:prstGeom>
        </p:spPr>
      </p:pic>
      <p:sp>
        <p:nvSpPr>
          <p:cNvPr id="6" name="TextBox 5">
            <a:extLst>
              <a:ext uri="{FF2B5EF4-FFF2-40B4-BE49-F238E27FC236}">
                <a16:creationId xmlns:a16="http://schemas.microsoft.com/office/drawing/2014/main" id="{E4F42EF8-8764-6C9B-0C01-E377F92C707D}"/>
              </a:ext>
            </a:extLst>
          </p:cNvPr>
          <p:cNvSpPr txBox="1"/>
          <p:nvPr userDrawn="1"/>
        </p:nvSpPr>
        <p:spPr>
          <a:xfrm>
            <a:off x="7118648" y="2862377"/>
            <a:ext cx="2854294" cy="738664"/>
          </a:xfrm>
          <a:prstGeom prst="rect">
            <a:avLst/>
          </a:prstGeom>
          <a:noFill/>
        </p:spPr>
        <p:txBody>
          <a:bodyPr wrap="square" rtlCol="0">
            <a:spAutoFit/>
          </a:bodyPr>
          <a:lstStyle/>
          <a:p>
            <a:r>
              <a:rPr lang="en-GB" sz="1400" b="1">
                <a:solidFill>
                  <a:schemeClr val="accent1"/>
                </a:solidFill>
                <a:latin typeface="Roboto Light" panose="02000000000000000000" pitchFamily="2" charset="0"/>
                <a:ea typeface="Roboto Light" panose="02000000000000000000" pitchFamily="2" charset="0"/>
                <a:cs typeface="Roboto Light" panose="02000000000000000000" pitchFamily="2" charset="0"/>
              </a:rPr>
              <a:t>PUBLIC PRIVATE PARTNERSHIP CENTRE OF THE UNITED REPUBLIC OF TANZANIA</a:t>
            </a:r>
          </a:p>
        </p:txBody>
      </p:sp>
    </p:spTree>
    <p:extLst>
      <p:ext uri="{BB962C8B-B14F-4D97-AF65-F5344CB8AC3E}">
        <p14:creationId xmlns:p14="http://schemas.microsoft.com/office/powerpoint/2010/main" val="2422910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2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350857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673" r:id="rId1"/>
    <p:sldLayoutId id="2147483743"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E698D1-4FE9-C54C-D6FF-DA009D8D8BE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32256180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a:solidFill>
                <a:schemeClr val="accent1"/>
              </a:solidFill>
            </a:endParaRPr>
          </a:p>
        </p:txBody>
      </p:sp>
    </p:spTree>
    <p:extLst>
      <p:ext uri="{BB962C8B-B14F-4D97-AF65-F5344CB8AC3E}">
        <p14:creationId xmlns:p14="http://schemas.microsoft.com/office/powerpoint/2010/main" val="2451203419"/>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hyperlink" Target="https://wesr.unepgrid.ch/?project=MX-XVK-HPH-OGN-HVE-GGN&amp;language=en"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6.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1027-9014-05CE-FC26-52CD586DC0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ECC61E-3816-795F-C951-0A3E1903DBBC}"/>
              </a:ext>
            </a:extLst>
          </p:cNvPr>
          <p:cNvSpPr>
            <a:spLocks noGrp="1"/>
          </p:cNvSpPr>
          <p:nvPr>
            <p:ph type="ctrTitle"/>
          </p:nvPr>
        </p:nvSpPr>
        <p:spPr>
          <a:xfrm>
            <a:off x="594411" y="1736644"/>
            <a:ext cx="6415989" cy="1255728"/>
          </a:xfrm>
        </p:spPr>
        <p:txBody>
          <a:bodyPr/>
          <a:lstStyle/>
          <a:p>
            <a:r>
              <a:rPr lang="fr-FR" noProof="0" dirty="0" err="1"/>
              <a:t>Masterclass</a:t>
            </a:r>
            <a:r>
              <a:rPr lang="fr-FR" noProof="0" dirty="0"/>
              <a:t> sur les Partenariats Public-Privé pour des Infrastructures Résilientes au </a:t>
            </a:r>
            <a:r>
              <a:rPr lang="fr-FR" dirty="0"/>
              <a:t>Changement </a:t>
            </a:r>
            <a:r>
              <a:rPr lang="fr-FR" noProof="0" dirty="0"/>
              <a:t>Climatique</a:t>
            </a:r>
          </a:p>
        </p:txBody>
      </p:sp>
      <p:sp>
        <p:nvSpPr>
          <p:cNvPr id="8" name="Rectangle 7">
            <a:extLst>
              <a:ext uri="{FF2B5EF4-FFF2-40B4-BE49-F238E27FC236}">
                <a16:creationId xmlns:a16="http://schemas.microsoft.com/office/drawing/2014/main" id="{7A15C229-BE87-170E-2863-296E29934F8A}"/>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14" name="Group 13">
            <a:extLst>
              <a:ext uri="{FF2B5EF4-FFF2-40B4-BE49-F238E27FC236}">
                <a16:creationId xmlns:a16="http://schemas.microsoft.com/office/drawing/2014/main" id="{7DCD86B7-3A6B-CF9D-DFCB-D53163FAE2C3}"/>
              </a:ext>
            </a:extLst>
          </p:cNvPr>
          <p:cNvGrpSpPr/>
          <p:nvPr/>
        </p:nvGrpSpPr>
        <p:grpSpPr>
          <a:xfrm>
            <a:off x="563928" y="5811034"/>
            <a:ext cx="7977677" cy="931736"/>
            <a:chOff x="563928" y="5811034"/>
            <a:chExt cx="7977677" cy="931736"/>
          </a:xfrm>
        </p:grpSpPr>
        <p:pic>
          <p:nvPicPr>
            <p:cNvPr id="15" name="Picture 14">
              <a:extLst>
                <a:ext uri="{FF2B5EF4-FFF2-40B4-BE49-F238E27FC236}">
                  <a16:creationId xmlns:a16="http://schemas.microsoft.com/office/drawing/2014/main" id="{71C29E1A-DB64-865E-91BD-5C3AD9601CEF}"/>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6" name="Picture 15">
              <a:extLst>
                <a:ext uri="{FF2B5EF4-FFF2-40B4-BE49-F238E27FC236}">
                  <a16:creationId xmlns:a16="http://schemas.microsoft.com/office/drawing/2014/main" id="{FAF3AFA5-2839-B214-44A0-EF7A446517F1}"/>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7" name="Picture 16">
              <a:extLst>
                <a:ext uri="{FF2B5EF4-FFF2-40B4-BE49-F238E27FC236}">
                  <a16:creationId xmlns:a16="http://schemas.microsoft.com/office/drawing/2014/main" id="{71DA1C97-7E4A-4950-B539-6C2BD6A1379D}"/>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8" name="Picture 17">
              <a:extLst>
                <a:ext uri="{FF2B5EF4-FFF2-40B4-BE49-F238E27FC236}">
                  <a16:creationId xmlns:a16="http://schemas.microsoft.com/office/drawing/2014/main" id="{5B1899FD-578A-147C-D24A-19609BD24AE4}"/>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9" name="Picture 18" descr="A black background with red letters and a black text&#10;&#10;AI-generated content may be incorrect.">
              <a:extLst>
                <a:ext uri="{FF2B5EF4-FFF2-40B4-BE49-F238E27FC236}">
                  <a16:creationId xmlns:a16="http://schemas.microsoft.com/office/drawing/2014/main" id="{DDBD7188-24DB-9722-4917-7731CE0C6F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607679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de Présentation</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082362" cy="1595309"/>
          </a:xfrm>
        </p:spPr>
        <p:txBody>
          <a:bodyPr/>
          <a:lstStyle/>
          <a:p>
            <a:pPr marL="0" indent="0">
              <a:buNone/>
            </a:pPr>
            <a:r>
              <a:rPr lang="fr-FR" sz="1800" noProof="0" dirty="0">
                <a:solidFill>
                  <a:schemeClr val="bg1">
                    <a:lumMod val="75000"/>
                  </a:schemeClr>
                </a:solidFill>
              </a:rPr>
              <a:t>Principes supplémentaires sur le risque climatique</a:t>
            </a:r>
          </a:p>
          <a:p>
            <a:pPr marL="0" indent="0">
              <a:buNone/>
            </a:pPr>
            <a:r>
              <a:rPr lang="fr-FR" sz="1800" noProof="0" dirty="0">
                <a:solidFill>
                  <a:schemeClr val="bg1"/>
                </a:solidFill>
              </a:rPr>
              <a:t>Phase d’Identification du Projet</a:t>
            </a:r>
          </a:p>
          <a:p>
            <a:pPr marL="0" indent="0">
              <a:buNone/>
            </a:pPr>
            <a:r>
              <a:rPr lang="fr-FR" sz="1800" noProof="0" dirty="0">
                <a:solidFill>
                  <a:schemeClr val="bg1">
                    <a:lumMod val="75000"/>
                  </a:schemeClr>
                </a:solidFill>
              </a:rPr>
              <a:t>Exercice – Analyse préliminaire de du risque climatique</a:t>
            </a:r>
          </a:p>
        </p:txBody>
      </p:sp>
    </p:spTree>
    <p:extLst>
      <p:ext uri="{BB962C8B-B14F-4D97-AF65-F5344CB8AC3E}">
        <p14:creationId xmlns:p14="http://schemas.microsoft.com/office/powerpoint/2010/main" val="928490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b="1" noProof="0" dirty="0"/>
              <a:t>Phase d’Identification du Projet</a:t>
            </a:r>
          </a:p>
        </p:txBody>
      </p:sp>
      <p:sp>
        <p:nvSpPr>
          <p:cNvPr id="6" name="TextBox 5">
            <a:extLst>
              <a:ext uri="{FF2B5EF4-FFF2-40B4-BE49-F238E27FC236}">
                <a16:creationId xmlns:a16="http://schemas.microsoft.com/office/drawing/2014/main" id="{FDB92A27-E29B-01B8-11DE-FEB57E78CD10}"/>
              </a:ext>
            </a:extLst>
          </p:cNvPr>
          <p:cNvSpPr txBox="1"/>
          <p:nvPr/>
        </p:nvSpPr>
        <p:spPr>
          <a:xfrm>
            <a:off x="3197404" y="1781503"/>
            <a:ext cx="2782849" cy="1631216"/>
          </a:xfrm>
          <a:prstGeom prst="rect">
            <a:avLst/>
          </a:prstGeom>
          <a:noFill/>
        </p:spPr>
        <p:txBody>
          <a:bodyPr wrap="square" lIns="91440" tIns="45720" rIns="91440" bIns="45720" rtlCol="0" anchor="t">
            <a:spAutoFit/>
          </a:bodyPr>
          <a:lstStyle/>
          <a:p>
            <a:r>
              <a:rPr lang="fr-FR" sz="2000" noProof="0" dirty="0"/>
              <a:t>Comment les scénarios climatiques et les risques liés au climat influencent-ils nos réponses ?</a:t>
            </a:r>
            <a:endParaRPr lang="fr-FR" sz="2000" noProof="0" dirty="0">
              <a:ea typeface="Roboto"/>
              <a:cs typeface="Roboto"/>
            </a:endParaRPr>
          </a:p>
        </p:txBody>
      </p:sp>
      <p:sp>
        <p:nvSpPr>
          <p:cNvPr id="12" name="TextBox 11">
            <a:extLst>
              <a:ext uri="{FF2B5EF4-FFF2-40B4-BE49-F238E27FC236}">
                <a16:creationId xmlns:a16="http://schemas.microsoft.com/office/drawing/2014/main" id="{1D5DA366-A533-DDBE-C11A-C2DA1EE491DC}"/>
              </a:ext>
            </a:extLst>
          </p:cNvPr>
          <p:cNvSpPr txBox="1"/>
          <p:nvPr/>
        </p:nvSpPr>
        <p:spPr>
          <a:xfrm>
            <a:off x="298450" y="892221"/>
            <a:ext cx="11595100" cy="461665"/>
          </a:xfrm>
          <a:prstGeom prst="rect">
            <a:avLst/>
          </a:prstGeom>
          <a:noFill/>
        </p:spPr>
        <p:txBody>
          <a:bodyPr wrap="square">
            <a:spAutoFit/>
          </a:bodyPr>
          <a:lstStyle/>
          <a:p>
            <a:r>
              <a:rPr lang="fr-FR" sz="2400" noProof="0" dirty="0"/>
              <a:t>La Phase d’Identification d’un Projet PPP doit répondre à deux grandes questions…</a:t>
            </a:r>
          </a:p>
        </p:txBody>
      </p:sp>
      <p:sp>
        <p:nvSpPr>
          <p:cNvPr id="13" name="Rounded Rectangle 11">
            <a:extLst>
              <a:ext uri="{FF2B5EF4-FFF2-40B4-BE49-F238E27FC236}">
                <a16:creationId xmlns:a16="http://schemas.microsoft.com/office/drawing/2014/main" id="{13DE253D-86F9-7D0A-6824-943C72F391F3}"/>
              </a:ext>
            </a:extLst>
          </p:cNvPr>
          <p:cNvSpPr/>
          <p:nvPr/>
        </p:nvSpPr>
        <p:spPr>
          <a:xfrm>
            <a:off x="731375" y="2468880"/>
            <a:ext cx="2240425" cy="3733799"/>
          </a:xfrm>
          <a:prstGeom prst="roundRect">
            <a:avLst>
              <a:gd name="adj" fmla="val 3317"/>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Courier New" panose="02070309020205020404" pitchFamily="49" charset="0"/>
              <a:buChar char="o"/>
            </a:pPr>
            <a:r>
              <a:rPr lang="fr-FR" sz="2000" noProof="0" dirty="0">
                <a:solidFill>
                  <a:schemeClr val="tx1"/>
                </a:solidFill>
              </a:rPr>
              <a:t>S’agit-il d’un bon projet</a:t>
            </a:r>
            <a:r>
              <a:rPr lang="fr-FR" sz="2000" noProof="0" dirty="0">
                <a:solidFill>
                  <a:schemeClr val="tx1"/>
                </a:solidFill>
                <a:ea typeface="+mn-lt"/>
                <a:cs typeface="+mn-lt"/>
              </a:rPr>
              <a:t>?</a:t>
            </a:r>
          </a:p>
          <a:p>
            <a:pPr marL="285750" indent="-285750">
              <a:buFont typeface="Courier New" panose="02070309020205020404" pitchFamily="49" charset="0"/>
              <a:buChar char="o"/>
            </a:pPr>
            <a:endParaRPr lang="fr-FR" sz="2000" noProof="0" dirty="0">
              <a:solidFill>
                <a:schemeClr val="tx1"/>
              </a:solidFill>
              <a:ea typeface="+mn-lt"/>
              <a:cs typeface="+mn-lt"/>
            </a:endParaRPr>
          </a:p>
          <a:p>
            <a:pPr marL="285750" indent="-285750">
              <a:buFont typeface="Courier New" panose="02070309020205020404" pitchFamily="49" charset="0"/>
              <a:buChar char="o"/>
            </a:pPr>
            <a:endParaRPr lang="fr-FR" sz="2000" noProof="0" dirty="0">
              <a:solidFill>
                <a:schemeClr val="tx1"/>
              </a:solidFill>
              <a:ea typeface="+mn-lt"/>
              <a:cs typeface="+mn-lt"/>
            </a:endParaRPr>
          </a:p>
          <a:p>
            <a:pPr marL="285750" indent="-285750">
              <a:buFont typeface="Courier New" panose="02070309020205020404" pitchFamily="49" charset="0"/>
              <a:buChar char="o"/>
            </a:pPr>
            <a:endParaRPr lang="fr-FR" sz="2000" noProof="0" dirty="0">
              <a:solidFill>
                <a:schemeClr val="tx1"/>
              </a:solidFill>
              <a:ea typeface="+mn-lt"/>
              <a:cs typeface="+mn-lt"/>
            </a:endParaRPr>
          </a:p>
          <a:p>
            <a:pPr marL="285750" indent="-285750">
              <a:buFont typeface="Courier New" panose="02070309020205020404" pitchFamily="49" charset="0"/>
              <a:buChar char="o"/>
            </a:pPr>
            <a:endParaRPr lang="fr-FR" sz="2000" noProof="0" dirty="0">
              <a:solidFill>
                <a:schemeClr val="tx1"/>
              </a:solidFill>
              <a:ea typeface="+mn-lt"/>
              <a:cs typeface="+mn-lt"/>
            </a:endParaRPr>
          </a:p>
          <a:p>
            <a:pPr marL="285750" indent="-285750">
              <a:buFont typeface="Courier New" panose="02070309020205020404" pitchFamily="49" charset="0"/>
              <a:buChar char="o"/>
            </a:pPr>
            <a:r>
              <a:rPr lang="fr-FR" sz="2000" noProof="0" dirty="0">
                <a:solidFill>
                  <a:schemeClr val="tx1"/>
                </a:solidFill>
              </a:rPr>
              <a:t>Est-il préférable de le réaliser sous forme de PPP?</a:t>
            </a:r>
            <a:endParaRPr lang="fr-FR" sz="2000" noProof="0" dirty="0">
              <a:solidFill>
                <a:schemeClr val="tx1"/>
              </a:solidFill>
              <a:ea typeface="+mn-lt"/>
              <a:cs typeface="+mn-lt"/>
            </a:endParaRPr>
          </a:p>
        </p:txBody>
      </p:sp>
      <p:sp>
        <p:nvSpPr>
          <p:cNvPr id="14" name="Rounded Rectangle 17">
            <a:extLst>
              <a:ext uri="{FF2B5EF4-FFF2-40B4-BE49-F238E27FC236}">
                <a16:creationId xmlns:a16="http://schemas.microsoft.com/office/drawing/2014/main" id="{2C749ECC-C9A3-F73A-8085-285668664585}"/>
              </a:ext>
            </a:extLst>
          </p:cNvPr>
          <p:cNvSpPr/>
          <p:nvPr/>
        </p:nvSpPr>
        <p:spPr>
          <a:xfrm>
            <a:off x="731375" y="1765731"/>
            <a:ext cx="2240425" cy="65849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solidFill>
                  <a:schemeClr val="tx1"/>
                </a:solidFill>
              </a:rPr>
              <a:t>PPP</a:t>
            </a:r>
          </a:p>
        </p:txBody>
      </p:sp>
      <p:sp>
        <p:nvSpPr>
          <p:cNvPr id="15" name="Rounded Rectangle 14">
            <a:extLst>
              <a:ext uri="{FF2B5EF4-FFF2-40B4-BE49-F238E27FC236}">
                <a16:creationId xmlns:a16="http://schemas.microsoft.com/office/drawing/2014/main" id="{F440479E-F96E-E9F7-86CA-8E0D45DAD0E7}"/>
              </a:ext>
            </a:extLst>
          </p:cNvPr>
          <p:cNvSpPr/>
          <p:nvPr/>
        </p:nvSpPr>
        <p:spPr>
          <a:xfrm>
            <a:off x="6248402" y="2468880"/>
            <a:ext cx="5593078" cy="3733799"/>
          </a:xfrm>
          <a:prstGeom prst="roundRect">
            <a:avLst>
              <a:gd name="adj" fmla="val 3317"/>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Courier New" panose="02070309020205020404" pitchFamily="49" charset="0"/>
              <a:buChar char="o"/>
            </a:pPr>
            <a:r>
              <a:rPr lang="fr-FR" sz="2000" noProof="0" dirty="0">
                <a:solidFill>
                  <a:schemeClr val="tx1"/>
                </a:solidFill>
              </a:rPr>
              <a:t>Est-il souhaitable de poursuivre le projet </a:t>
            </a:r>
            <a:r>
              <a:rPr lang="fr-FR" sz="2000" u="sng" noProof="0" dirty="0">
                <a:solidFill>
                  <a:schemeClr val="tx1"/>
                </a:solidFill>
              </a:rPr>
              <a:t>malgré</a:t>
            </a:r>
            <a:r>
              <a:rPr lang="fr-FR" sz="2000" noProof="0" dirty="0">
                <a:solidFill>
                  <a:schemeClr val="tx1"/>
                </a:solidFill>
              </a:rPr>
              <a:t> les risques climatiques potentiels ?</a:t>
            </a:r>
          </a:p>
          <a:p>
            <a:pPr marL="285750" indent="-285750">
              <a:buFont typeface="Courier New" panose="02070309020205020404" pitchFamily="49" charset="0"/>
              <a:buChar char="o"/>
            </a:pPr>
            <a:endParaRPr lang="fr-FR" sz="2000" noProof="0" dirty="0">
              <a:solidFill>
                <a:schemeClr val="tx1"/>
              </a:solidFill>
            </a:endParaRPr>
          </a:p>
          <a:p>
            <a:pPr marL="285750" indent="-285750">
              <a:buFont typeface="Courier New" panose="02070309020205020404" pitchFamily="49" charset="0"/>
              <a:buChar char="o"/>
            </a:pPr>
            <a:r>
              <a:rPr lang="fr-FR" sz="2000" noProof="0" dirty="0">
                <a:solidFill>
                  <a:schemeClr val="tx1"/>
                </a:solidFill>
              </a:rPr>
              <a:t>Le site ou l’envergure du projet doivent-ils être </a:t>
            </a:r>
            <a:r>
              <a:rPr lang="fr-FR" sz="2000" u="sng" noProof="0" dirty="0">
                <a:solidFill>
                  <a:schemeClr val="tx1"/>
                </a:solidFill>
              </a:rPr>
              <a:t>modifiés</a:t>
            </a:r>
            <a:r>
              <a:rPr lang="fr-FR" sz="2000" noProof="0" dirty="0">
                <a:solidFill>
                  <a:schemeClr val="tx1"/>
                </a:solidFill>
              </a:rPr>
              <a:t> afin de réduire le risque ?</a:t>
            </a:r>
          </a:p>
          <a:p>
            <a:pPr marL="285750" indent="-285750">
              <a:buFont typeface="Courier New" panose="02070309020205020404" pitchFamily="49" charset="0"/>
              <a:buChar char="o"/>
            </a:pPr>
            <a:endParaRPr lang="fr-FR" sz="2000" noProof="0" dirty="0">
              <a:solidFill>
                <a:schemeClr val="tx1"/>
              </a:solidFill>
              <a:ea typeface="+mn-lt"/>
              <a:cs typeface="+mn-lt"/>
            </a:endParaRPr>
          </a:p>
          <a:p>
            <a:pPr marL="285750" indent="-285750">
              <a:buFont typeface="Courier New" panose="02070309020205020404" pitchFamily="49" charset="0"/>
              <a:buChar char="o"/>
            </a:pPr>
            <a:r>
              <a:rPr lang="fr-FR" sz="2000" noProof="0" dirty="0">
                <a:solidFill>
                  <a:schemeClr val="tx1"/>
                </a:solidFill>
              </a:rPr>
              <a:t>Le risque climatique influence-t-il la décision de réaliser le projet sous forme de PPP ?</a:t>
            </a:r>
            <a:endParaRPr lang="fr-FR" sz="2000" noProof="0" dirty="0">
              <a:solidFill>
                <a:schemeClr val="tx1"/>
              </a:solidFill>
              <a:ea typeface="+mn-lt"/>
              <a:cs typeface="+mn-lt"/>
            </a:endParaRPr>
          </a:p>
        </p:txBody>
      </p:sp>
      <p:sp>
        <p:nvSpPr>
          <p:cNvPr id="16" name="Rounded Rectangle 18">
            <a:extLst>
              <a:ext uri="{FF2B5EF4-FFF2-40B4-BE49-F238E27FC236}">
                <a16:creationId xmlns:a16="http://schemas.microsoft.com/office/drawing/2014/main" id="{DA3FFF12-E58C-6BD0-526E-7C5E0ED9D94D}"/>
              </a:ext>
            </a:extLst>
          </p:cNvPr>
          <p:cNvSpPr/>
          <p:nvPr/>
        </p:nvSpPr>
        <p:spPr>
          <a:xfrm>
            <a:off x="6248402" y="1765730"/>
            <a:ext cx="5593078" cy="658497"/>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solidFill>
                  <a:schemeClr val="tx1"/>
                </a:solidFill>
              </a:rPr>
              <a:t>PPP résilient au climat</a:t>
            </a:r>
          </a:p>
        </p:txBody>
      </p:sp>
      <p:sp>
        <p:nvSpPr>
          <p:cNvPr id="18" name="TextBox 17">
            <a:extLst>
              <a:ext uri="{FF2B5EF4-FFF2-40B4-BE49-F238E27FC236}">
                <a16:creationId xmlns:a16="http://schemas.microsoft.com/office/drawing/2014/main" id="{C068E364-305D-C2DD-E0D1-9D786976FF6F}"/>
              </a:ext>
            </a:extLst>
          </p:cNvPr>
          <p:cNvSpPr txBox="1"/>
          <p:nvPr/>
        </p:nvSpPr>
        <p:spPr>
          <a:xfrm>
            <a:off x="3197405" y="4408675"/>
            <a:ext cx="2782849" cy="1938992"/>
          </a:xfrm>
          <a:prstGeom prst="rect">
            <a:avLst/>
          </a:prstGeom>
          <a:noFill/>
        </p:spPr>
        <p:txBody>
          <a:bodyPr wrap="square">
            <a:spAutoFit/>
          </a:bodyPr>
          <a:lstStyle/>
          <a:p>
            <a:r>
              <a:rPr lang="fr-FR" sz="2000" noProof="0" dirty="0"/>
              <a:t>Identifier les risques climatiques dès le départ permet de répondre à certaines questions essentielles sur le projet…</a:t>
            </a:r>
          </a:p>
        </p:txBody>
      </p:sp>
      <p:sp>
        <p:nvSpPr>
          <p:cNvPr id="19" name="Arrow: Down 18">
            <a:extLst>
              <a:ext uri="{FF2B5EF4-FFF2-40B4-BE49-F238E27FC236}">
                <a16:creationId xmlns:a16="http://schemas.microsoft.com/office/drawing/2014/main" id="{91157572-A211-58AA-DF7D-733CDCE50032}"/>
              </a:ext>
            </a:extLst>
          </p:cNvPr>
          <p:cNvSpPr/>
          <p:nvPr/>
        </p:nvSpPr>
        <p:spPr>
          <a:xfrm>
            <a:off x="4402138" y="3638924"/>
            <a:ext cx="373379" cy="543546"/>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pic>
        <p:nvPicPr>
          <p:cNvPr id="20" name="Graphic 19" descr="Cloud With Lightning And Rain outline">
            <a:extLst>
              <a:ext uri="{FF2B5EF4-FFF2-40B4-BE49-F238E27FC236}">
                <a16:creationId xmlns:a16="http://schemas.microsoft.com/office/drawing/2014/main" id="{526BE1CF-482E-0241-473E-ECA36835C2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94450" y="1671227"/>
            <a:ext cx="1036480" cy="914400"/>
          </a:xfrm>
          <a:prstGeom prst="rect">
            <a:avLst/>
          </a:prstGeom>
        </p:spPr>
      </p:pic>
      <p:pic>
        <p:nvPicPr>
          <p:cNvPr id="21" name="Graphic 20" descr="Lightning bolt outline">
            <a:extLst>
              <a:ext uri="{FF2B5EF4-FFF2-40B4-BE49-F238E27FC236}">
                <a16:creationId xmlns:a16="http://schemas.microsoft.com/office/drawing/2014/main" id="{03FA596F-CDA0-5278-4B4F-2898C9247B3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424145" y="1765730"/>
            <a:ext cx="797026" cy="703150"/>
          </a:xfrm>
          <a:prstGeom prst="rect">
            <a:avLst/>
          </a:prstGeom>
        </p:spPr>
      </p:pic>
      <p:pic>
        <p:nvPicPr>
          <p:cNvPr id="8" name="Graphic 7" descr="Thermometer with solid fill">
            <a:extLst>
              <a:ext uri="{FF2B5EF4-FFF2-40B4-BE49-F238E27FC236}">
                <a16:creationId xmlns:a16="http://schemas.microsoft.com/office/drawing/2014/main" id="{3CC4FE28-ADD6-C6C9-DEF9-684BC7FCF8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058178" y="1765730"/>
            <a:ext cx="692007" cy="692007"/>
          </a:xfrm>
          <a:prstGeom prst="rect">
            <a:avLst/>
          </a:prstGeom>
        </p:spPr>
      </p:pic>
    </p:spTree>
    <p:extLst>
      <p:ext uri="{BB962C8B-B14F-4D97-AF65-F5344CB8AC3E}">
        <p14:creationId xmlns:p14="http://schemas.microsoft.com/office/powerpoint/2010/main" val="405541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animBg="1"/>
      <p:bldP spid="16" grpId="0" animBg="1"/>
      <p:bldP spid="18" grpId="0"/>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9.png">
            <a:extLst>
              <a:ext uri="{FF2B5EF4-FFF2-40B4-BE49-F238E27FC236}">
                <a16:creationId xmlns:a16="http://schemas.microsoft.com/office/drawing/2014/main" id="{80706F62-CC50-C211-5CA3-37B25C7E3EC7}"/>
              </a:ext>
            </a:extLst>
          </p:cNvPr>
          <p:cNvPicPr/>
          <p:nvPr/>
        </p:nvPicPr>
        <p:blipFill>
          <a:blip r:embed="rId3"/>
          <a:srcRect/>
          <a:stretch>
            <a:fillRect/>
          </a:stretch>
        </p:blipFill>
        <p:spPr>
          <a:xfrm>
            <a:off x="3094224" y="943278"/>
            <a:ext cx="6003551" cy="4971443"/>
          </a:xfrm>
          <a:prstGeom prst="rect">
            <a:avLst/>
          </a:prstGeom>
          <a:ln/>
        </p:spPr>
      </p:pic>
      <p:sp>
        <p:nvSpPr>
          <p:cNvPr id="2" name="Title 1">
            <a:extLst>
              <a:ext uri="{FF2B5EF4-FFF2-40B4-BE49-F238E27FC236}">
                <a16:creationId xmlns:a16="http://schemas.microsoft.com/office/drawing/2014/main" id="{3E0D63A1-86B9-8058-40FC-2C293F2FBC1D}"/>
              </a:ext>
            </a:extLst>
          </p:cNvPr>
          <p:cNvSpPr>
            <a:spLocks noGrp="1"/>
          </p:cNvSpPr>
          <p:nvPr>
            <p:ph type="title"/>
          </p:nvPr>
        </p:nvSpPr>
        <p:spPr/>
        <p:txBody>
          <a:bodyPr/>
          <a:lstStyle/>
          <a:p>
            <a:r>
              <a:rPr lang="fr-FR" sz="2400" b="1" noProof="0" dirty="0"/>
              <a:t>Phase d’identification du projet : Points d’intervention pour renforcer la résilience climatique</a:t>
            </a:r>
          </a:p>
        </p:txBody>
      </p:sp>
      <p:pic>
        <p:nvPicPr>
          <p:cNvPr id="6" name="image8.png">
            <a:extLst>
              <a:ext uri="{FF2B5EF4-FFF2-40B4-BE49-F238E27FC236}">
                <a16:creationId xmlns:a16="http://schemas.microsoft.com/office/drawing/2014/main" id="{A3DE06C1-D041-E944-4F99-B419E9DB8678}"/>
              </a:ext>
            </a:extLst>
          </p:cNvPr>
          <p:cNvPicPr/>
          <p:nvPr/>
        </p:nvPicPr>
        <p:blipFill>
          <a:blip r:embed="rId4"/>
          <a:srcRect t="83077"/>
          <a:stretch>
            <a:fillRect/>
          </a:stretch>
        </p:blipFill>
        <p:spPr>
          <a:xfrm>
            <a:off x="2484889" y="5937250"/>
            <a:ext cx="7222220" cy="790575"/>
          </a:xfrm>
          <a:prstGeom prst="rect">
            <a:avLst/>
          </a:prstGeom>
          <a:ln/>
        </p:spPr>
      </p:pic>
      <p:pic>
        <p:nvPicPr>
          <p:cNvPr id="5" name="Picture 4" descr="A diagram of a project&#10;&#10;Description automatically generated">
            <a:extLst>
              <a:ext uri="{FF2B5EF4-FFF2-40B4-BE49-F238E27FC236}">
                <a16:creationId xmlns:a16="http://schemas.microsoft.com/office/drawing/2014/main" id="{68833619-F895-824D-8577-3E0F32315F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70220" y="920749"/>
            <a:ext cx="6451558" cy="5065668"/>
          </a:xfrm>
          <a:prstGeom prst="rect">
            <a:avLst/>
          </a:prstGeom>
        </p:spPr>
      </p:pic>
      <p:pic>
        <p:nvPicPr>
          <p:cNvPr id="55" name="Picture 54" descr="A diagram of a project&#10;&#10;Description automatically generated">
            <a:extLst>
              <a:ext uri="{FF2B5EF4-FFF2-40B4-BE49-F238E27FC236}">
                <a16:creationId xmlns:a16="http://schemas.microsoft.com/office/drawing/2014/main" id="{4EE9690F-F04B-4049-9EDC-A5BEF45FEC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40960" y="860318"/>
            <a:ext cx="6356815" cy="5065668"/>
          </a:xfrm>
          <a:prstGeom prst="rect">
            <a:avLst/>
          </a:prstGeom>
        </p:spPr>
      </p:pic>
      <p:sp>
        <p:nvSpPr>
          <p:cNvPr id="7" name="Rectangle: Rounded Corners 6">
            <a:extLst>
              <a:ext uri="{FF2B5EF4-FFF2-40B4-BE49-F238E27FC236}">
                <a16:creationId xmlns:a16="http://schemas.microsoft.com/office/drawing/2014/main" id="{66F5E6DF-C506-A10A-A52C-0BC3CBE85568}"/>
              </a:ext>
            </a:extLst>
          </p:cNvPr>
          <p:cNvSpPr/>
          <p:nvPr/>
        </p:nvSpPr>
        <p:spPr>
          <a:xfrm>
            <a:off x="2981458" y="1034952"/>
            <a:ext cx="1525228" cy="4716399"/>
          </a:xfrm>
          <a:prstGeom prst="round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56" name="Rectangle 55">
            <a:extLst>
              <a:ext uri="{FF2B5EF4-FFF2-40B4-BE49-F238E27FC236}">
                <a16:creationId xmlns:a16="http://schemas.microsoft.com/office/drawing/2014/main" id="{3D3CDEF5-D765-5D40-8D9E-B51D2AA6A6FB}"/>
              </a:ext>
            </a:extLst>
          </p:cNvPr>
          <p:cNvSpPr/>
          <p:nvPr/>
        </p:nvSpPr>
        <p:spPr>
          <a:xfrm>
            <a:off x="2518595" y="6070856"/>
            <a:ext cx="925726" cy="553868"/>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b="1" noProof="0" dirty="0">
                <a:solidFill>
                  <a:schemeClr val="accent6">
                    <a:lumMod val="85000"/>
                    <a:lumOff val="15000"/>
                  </a:schemeClr>
                </a:solidFill>
              </a:rPr>
              <a:t>THÈMES TRANS-VERSAUX</a:t>
            </a:r>
          </a:p>
        </p:txBody>
      </p:sp>
      <p:sp>
        <p:nvSpPr>
          <p:cNvPr id="57" name="Rectangle 56">
            <a:extLst>
              <a:ext uri="{FF2B5EF4-FFF2-40B4-BE49-F238E27FC236}">
                <a16:creationId xmlns:a16="http://schemas.microsoft.com/office/drawing/2014/main" id="{7C12121E-03A1-FA46-BCA9-978162E08F1C}"/>
              </a:ext>
            </a:extLst>
          </p:cNvPr>
          <p:cNvSpPr/>
          <p:nvPr/>
        </p:nvSpPr>
        <p:spPr>
          <a:xfrm>
            <a:off x="3868059" y="6120598"/>
            <a:ext cx="889921" cy="553868"/>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noProof="0" dirty="0">
                <a:solidFill>
                  <a:schemeClr val="accent6">
                    <a:lumMod val="85000"/>
                    <a:lumOff val="15000"/>
                  </a:schemeClr>
                </a:solidFill>
              </a:rPr>
              <a:t>Prise de décision en situation d’incertitude</a:t>
            </a:r>
            <a:endParaRPr lang="fr-FR" sz="800" b="1" noProof="0" dirty="0">
              <a:solidFill>
                <a:schemeClr val="accent6">
                  <a:lumMod val="85000"/>
                  <a:lumOff val="15000"/>
                </a:schemeClr>
              </a:solidFill>
            </a:endParaRPr>
          </a:p>
        </p:txBody>
      </p:sp>
      <p:sp>
        <p:nvSpPr>
          <p:cNvPr id="59" name="Rectangle 58">
            <a:extLst>
              <a:ext uri="{FF2B5EF4-FFF2-40B4-BE49-F238E27FC236}">
                <a16:creationId xmlns:a16="http://schemas.microsoft.com/office/drawing/2014/main" id="{30B9E34E-A717-3F49-80CC-F53B58C850D9}"/>
              </a:ext>
            </a:extLst>
          </p:cNvPr>
          <p:cNvSpPr/>
          <p:nvPr/>
        </p:nvSpPr>
        <p:spPr>
          <a:xfrm>
            <a:off x="6244114" y="6047715"/>
            <a:ext cx="759344" cy="602377"/>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noProof="0" dirty="0">
                <a:solidFill>
                  <a:schemeClr val="accent6">
                    <a:lumMod val="85000"/>
                    <a:lumOff val="15000"/>
                  </a:schemeClr>
                </a:solidFill>
              </a:rPr>
              <a:t>Participation des parties prenantes</a:t>
            </a:r>
            <a:endParaRPr lang="fr-FR" sz="800" b="1" noProof="0" dirty="0">
              <a:solidFill>
                <a:schemeClr val="accent6">
                  <a:lumMod val="85000"/>
                  <a:lumOff val="15000"/>
                </a:schemeClr>
              </a:solidFill>
            </a:endParaRPr>
          </a:p>
        </p:txBody>
      </p:sp>
      <p:sp>
        <p:nvSpPr>
          <p:cNvPr id="60" name="Rectangle 59">
            <a:extLst>
              <a:ext uri="{FF2B5EF4-FFF2-40B4-BE49-F238E27FC236}">
                <a16:creationId xmlns:a16="http://schemas.microsoft.com/office/drawing/2014/main" id="{22BAB7F8-05CD-4747-A49A-E91C9310E869}"/>
              </a:ext>
            </a:extLst>
          </p:cNvPr>
          <p:cNvSpPr/>
          <p:nvPr/>
        </p:nvSpPr>
        <p:spPr>
          <a:xfrm>
            <a:off x="5040693" y="6063456"/>
            <a:ext cx="889921" cy="553868"/>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noProof="0" dirty="0">
                <a:solidFill>
                  <a:schemeClr val="accent6">
                    <a:lumMod val="85000"/>
                    <a:lumOff val="15000"/>
                  </a:schemeClr>
                </a:solidFill>
              </a:rPr>
              <a:t>Mobilisation du financement climatique</a:t>
            </a:r>
            <a:endParaRPr lang="fr-FR" sz="800" b="1" noProof="0" dirty="0">
              <a:solidFill>
                <a:schemeClr val="accent6">
                  <a:lumMod val="85000"/>
                  <a:lumOff val="15000"/>
                </a:schemeClr>
              </a:solidFill>
            </a:endParaRPr>
          </a:p>
        </p:txBody>
      </p:sp>
      <p:sp>
        <p:nvSpPr>
          <p:cNvPr id="62" name="Rectangle 61">
            <a:extLst>
              <a:ext uri="{FF2B5EF4-FFF2-40B4-BE49-F238E27FC236}">
                <a16:creationId xmlns:a16="http://schemas.microsoft.com/office/drawing/2014/main" id="{6B5C4FFF-A75C-4047-8D7C-4531210767A7}"/>
              </a:ext>
            </a:extLst>
          </p:cNvPr>
          <p:cNvSpPr/>
          <p:nvPr/>
        </p:nvSpPr>
        <p:spPr>
          <a:xfrm>
            <a:off x="7313784" y="6072089"/>
            <a:ext cx="759344" cy="602377"/>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noProof="0" dirty="0" err="1">
                <a:solidFill>
                  <a:schemeClr val="accent6">
                    <a:lumMod val="85000"/>
                    <a:lumOff val="15000"/>
                  </a:schemeClr>
                </a:solidFill>
              </a:rPr>
              <a:t>Considéra-tions</a:t>
            </a:r>
            <a:r>
              <a:rPr lang="fr-FR" sz="800" noProof="0" dirty="0">
                <a:solidFill>
                  <a:schemeClr val="accent6">
                    <a:lumMod val="85000"/>
                    <a:lumOff val="15000"/>
                  </a:schemeClr>
                </a:solidFill>
              </a:rPr>
              <a:t> sensibles au genre</a:t>
            </a:r>
            <a:endParaRPr lang="fr-FR" sz="800" b="1" noProof="0" dirty="0">
              <a:solidFill>
                <a:schemeClr val="accent6">
                  <a:lumMod val="85000"/>
                  <a:lumOff val="15000"/>
                </a:schemeClr>
              </a:solidFill>
            </a:endParaRPr>
          </a:p>
        </p:txBody>
      </p:sp>
      <p:sp>
        <p:nvSpPr>
          <p:cNvPr id="63" name="Rectangle 62">
            <a:extLst>
              <a:ext uri="{FF2B5EF4-FFF2-40B4-BE49-F238E27FC236}">
                <a16:creationId xmlns:a16="http://schemas.microsoft.com/office/drawing/2014/main" id="{79BF0F96-E04B-FB41-8528-23F99062EEDD}"/>
              </a:ext>
            </a:extLst>
          </p:cNvPr>
          <p:cNvSpPr/>
          <p:nvPr/>
        </p:nvSpPr>
        <p:spPr>
          <a:xfrm>
            <a:off x="8449909" y="6066377"/>
            <a:ext cx="1069191" cy="602377"/>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noProof="0" dirty="0">
                <a:solidFill>
                  <a:schemeClr val="accent6">
                    <a:lumMod val="85000"/>
                    <a:lumOff val="15000"/>
                  </a:schemeClr>
                </a:solidFill>
              </a:rPr>
              <a:t>Solutions fondées sur la nature</a:t>
            </a:r>
            <a:endParaRPr lang="fr-FR" sz="800" b="1" noProof="0" dirty="0">
              <a:solidFill>
                <a:schemeClr val="accent6">
                  <a:lumMod val="85000"/>
                  <a:lumOff val="15000"/>
                </a:schemeClr>
              </a:solidFill>
            </a:endParaRPr>
          </a:p>
        </p:txBody>
      </p:sp>
    </p:spTree>
    <p:extLst>
      <p:ext uri="{BB962C8B-B14F-4D97-AF65-F5344CB8AC3E}">
        <p14:creationId xmlns:p14="http://schemas.microsoft.com/office/powerpoint/2010/main" val="4115952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a:extLst>
              <a:ext uri="{FF2B5EF4-FFF2-40B4-BE49-F238E27FC236}">
                <a16:creationId xmlns:a16="http://schemas.microsoft.com/office/drawing/2014/main" id="{45AC8D06-A209-C8FB-70F2-7623D43F50CA}"/>
              </a:ext>
            </a:extLst>
          </p:cNvPr>
          <p:cNvSpPr>
            <a:spLocks noGrp="1"/>
          </p:cNvSpPr>
          <p:nvPr>
            <p:ph type="title"/>
          </p:nvPr>
        </p:nvSpPr>
        <p:spPr>
          <a:xfrm>
            <a:off x="596900" y="130175"/>
            <a:ext cx="9648700" cy="535531"/>
          </a:xfrm>
        </p:spPr>
        <p:txBody>
          <a:bodyPr/>
          <a:lstStyle/>
          <a:p>
            <a:r>
              <a:rPr lang="fr-FR" sz="2400" b="1" noProof="0" dirty="0"/>
              <a:t>Phase d’Identification du Projet</a:t>
            </a:r>
          </a:p>
        </p:txBody>
      </p:sp>
      <p:sp>
        <p:nvSpPr>
          <p:cNvPr id="63" name="Pentagon 26">
            <a:extLst>
              <a:ext uri="{FF2B5EF4-FFF2-40B4-BE49-F238E27FC236}">
                <a16:creationId xmlns:a16="http://schemas.microsoft.com/office/drawing/2014/main" id="{6B022FA6-40D2-72F0-74E1-D2AAC2879646}"/>
              </a:ext>
            </a:extLst>
          </p:cNvPr>
          <p:cNvSpPr/>
          <p:nvPr/>
        </p:nvSpPr>
        <p:spPr>
          <a:xfrm>
            <a:off x="2370708" y="5851495"/>
            <a:ext cx="8385837" cy="442709"/>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Estimer l’impact des aléas climatiques sur le projet et ses composantes</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64" name="Pentagon 36">
            <a:extLst>
              <a:ext uri="{FF2B5EF4-FFF2-40B4-BE49-F238E27FC236}">
                <a16:creationId xmlns:a16="http://schemas.microsoft.com/office/drawing/2014/main" id="{9A73157C-5429-CB1D-7036-561737C994EC}"/>
              </a:ext>
            </a:extLst>
          </p:cNvPr>
          <p:cNvSpPr/>
          <p:nvPr/>
        </p:nvSpPr>
        <p:spPr>
          <a:xfrm>
            <a:off x="2345580" y="5079540"/>
            <a:ext cx="8385837" cy="634700"/>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Évaluer l’exposition du projet et des utilisateurs aux aléas climatiques identifiés</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66" name="Pentagon 16">
            <a:extLst>
              <a:ext uri="{FF2B5EF4-FFF2-40B4-BE49-F238E27FC236}">
                <a16:creationId xmlns:a16="http://schemas.microsoft.com/office/drawing/2014/main" id="{C86AE6A0-2A19-B6A6-3BF5-6EFBF951EDC0}"/>
              </a:ext>
            </a:extLst>
          </p:cNvPr>
          <p:cNvSpPr/>
          <p:nvPr/>
        </p:nvSpPr>
        <p:spPr>
          <a:xfrm>
            <a:off x="2370708" y="4448465"/>
            <a:ext cx="8347721" cy="442709"/>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fr-FR" b="1" noProof="0" dirty="0">
                <a:solidFill>
                  <a:srgbClr val="0070C0"/>
                </a:solidFill>
              </a:rPr>
              <a:t>Identifier les aléas climatiques susceptibles d’affecter le projet proposé</a:t>
            </a:r>
            <a:endParaRPr kumimoji="0" lang="fr-FR" b="1" i="0" u="none" strike="noStrike" kern="1200" cap="none" spc="0" normalizeH="0" baseline="0" noProof="0" dirty="0">
              <a:ln>
                <a:noFill/>
              </a:ln>
              <a:solidFill>
                <a:srgbClr val="0070C0"/>
              </a:solidFill>
              <a:effectLst/>
              <a:uLnTx/>
              <a:uFillTx/>
              <a:latin typeface="Roboto" panose="02020603050405020304"/>
              <a:ea typeface="+mn-ea"/>
              <a:cs typeface="+mn-cs"/>
            </a:endParaRPr>
          </a:p>
        </p:txBody>
      </p:sp>
      <p:sp>
        <p:nvSpPr>
          <p:cNvPr id="24" name="Oval 23">
            <a:extLst>
              <a:ext uri="{FF2B5EF4-FFF2-40B4-BE49-F238E27FC236}">
                <a16:creationId xmlns:a16="http://schemas.microsoft.com/office/drawing/2014/main" id="{AD0CBF3F-14A3-2D02-F841-5102D0C55BD9}"/>
              </a:ext>
            </a:extLst>
          </p:cNvPr>
          <p:cNvSpPr>
            <a:spLocks noChangeAspect="1"/>
          </p:cNvSpPr>
          <p:nvPr/>
        </p:nvSpPr>
        <p:spPr>
          <a:xfrm>
            <a:off x="1861763" y="4383783"/>
            <a:ext cx="554829" cy="554829"/>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FFFFFF"/>
                </a:solidFill>
                <a:effectLst/>
                <a:uLnTx/>
                <a:uFillTx/>
                <a:latin typeface="Roboto" panose="02020603050405020304"/>
                <a:ea typeface="+mn-ea"/>
                <a:cs typeface="+mn-cs"/>
              </a:rPr>
              <a:t>1</a:t>
            </a:r>
          </a:p>
        </p:txBody>
      </p:sp>
      <p:sp>
        <p:nvSpPr>
          <p:cNvPr id="25" name="Oval 24">
            <a:extLst>
              <a:ext uri="{FF2B5EF4-FFF2-40B4-BE49-F238E27FC236}">
                <a16:creationId xmlns:a16="http://schemas.microsoft.com/office/drawing/2014/main" id="{8DFD8995-7B51-3E04-D69C-F84C4E78E421}"/>
              </a:ext>
            </a:extLst>
          </p:cNvPr>
          <p:cNvSpPr>
            <a:spLocks noChangeAspect="1"/>
          </p:cNvSpPr>
          <p:nvPr/>
        </p:nvSpPr>
        <p:spPr>
          <a:xfrm>
            <a:off x="1860144" y="5126978"/>
            <a:ext cx="554829" cy="554829"/>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FFFFFF"/>
                </a:solidFill>
                <a:effectLst/>
                <a:uLnTx/>
                <a:uFillTx/>
                <a:latin typeface="Roboto" panose="02020603050405020304"/>
                <a:ea typeface="+mn-ea"/>
                <a:cs typeface="+mn-cs"/>
              </a:rPr>
              <a:t>2</a:t>
            </a:r>
          </a:p>
        </p:txBody>
      </p:sp>
      <p:sp>
        <p:nvSpPr>
          <p:cNvPr id="26" name="Oval 25">
            <a:extLst>
              <a:ext uri="{FF2B5EF4-FFF2-40B4-BE49-F238E27FC236}">
                <a16:creationId xmlns:a16="http://schemas.microsoft.com/office/drawing/2014/main" id="{84FB8875-E1DE-978C-F24B-69F8864CA2B7}"/>
              </a:ext>
            </a:extLst>
          </p:cNvPr>
          <p:cNvSpPr>
            <a:spLocks noChangeAspect="1"/>
          </p:cNvSpPr>
          <p:nvPr/>
        </p:nvSpPr>
        <p:spPr>
          <a:xfrm>
            <a:off x="1859357" y="5800432"/>
            <a:ext cx="554829" cy="554829"/>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noProof="0" dirty="0">
                <a:ln>
                  <a:noFill/>
                </a:ln>
                <a:solidFill>
                  <a:srgbClr val="FFFFFF"/>
                </a:solidFill>
                <a:effectLst/>
                <a:uLnTx/>
                <a:uFillTx/>
                <a:latin typeface="Roboto" panose="02020603050405020304"/>
                <a:ea typeface="+mn-ea"/>
                <a:cs typeface="+mn-cs"/>
              </a:rPr>
              <a:t>3</a:t>
            </a:r>
          </a:p>
        </p:txBody>
      </p:sp>
      <p:sp>
        <p:nvSpPr>
          <p:cNvPr id="7" name="Left Brace 6">
            <a:extLst>
              <a:ext uri="{FF2B5EF4-FFF2-40B4-BE49-F238E27FC236}">
                <a16:creationId xmlns:a16="http://schemas.microsoft.com/office/drawing/2014/main" id="{155754F7-C6AF-810E-8EC1-96CCDDB8E012}"/>
              </a:ext>
            </a:extLst>
          </p:cNvPr>
          <p:cNvSpPr/>
          <p:nvPr/>
        </p:nvSpPr>
        <p:spPr>
          <a:xfrm rot="5400000">
            <a:off x="6018736" y="-633198"/>
            <a:ext cx="535532" cy="9433563"/>
          </a:xfrm>
          <a:prstGeom prst="leftBrace">
            <a:avLst>
              <a:gd name="adj1" fmla="val 77061"/>
              <a:gd name="adj2" fmla="val 52560"/>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pic>
        <p:nvPicPr>
          <p:cNvPr id="5" name="image9.png">
            <a:extLst>
              <a:ext uri="{FF2B5EF4-FFF2-40B4-BE49-F238E27FC236}">
                <a16:creationId xmlns:a16="http://schemas.microsoft.com/office/drawing/2014/main" id="{C0D125FB-1F96-8C39-F31D-AAD212A423ED}"/>
              </a:ext>
            </a:extLst>
          </p:cNvPr>
          <p:cNvPicPr/>
          <p:nvPr/>
        </p:nvPicPr>
        <p:blipFill>
          <a:blip r:embed="rId3"/>
          <a:srcRect l="1" r="75495" b="51911"/>
          <a:stretch/>
        </p:blipFill>
        <p:spPr>
          <a:xfrm>
            <a:off x="4989005" y="397940"/>
            <a:ext cx="2213990" cy="3543330"/>
          </a:xfrm>
          <a:prstGeom prst="rect">
            <a:avLst/>
          </a:prstGeom>
          <a:ln/>
        </p:spPr>
      </p:pic>
      <p:sp>
        <p:nvSpPr>
          <p:cNvPr id="3" name="Rounded Rectangle 2">
            <a:extLst>
              <a:ext uri="{FF2B5EF4-FFF2-40B4-BE49-F238E27FC236}">
                <a16:creationId xmlns:a16="http://schemas.microsoft.com/office/drawing/2014/main" id="{1F1E7CEC-C000-DF40-A639-55F09908F88B}"/>
              </a:ext>
            </a:extLst>
          </p:cNvPr>
          <p:cNvSpPr/>
          <p:nvPr/>
        </p:nvSpPr>
        <p:spPr>
          <a:xfrm>
            <a:off x="5129939" y="1527526"/>
            <a:ext cx="1859797" cy="92333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2" name="Rectangle 1">
            <a:extLst>
              <a:ext uri="{FF2B5EF4-FFF2-40B4-BE49-F238E27FC236}">
                <a16:creationId xmlns:a16="http://schemas.microsoft.com/office/drawing/2014/main" id="{D4BC04D4-182C-4E45-AE7E-218262AABEA7}"/>
              </a:ext>
            </a:extLst>
          </p:cNvPr>
          <p:cNvSpPr/>
          <p:nvPr/>
        </p:nvSpPr>
        <p:spPr>
          <a:xfrm>
            <a:off x="4914280" y="1624641"/>
            <a:ext cx="2363440" cy="923330"/>
          </a:xfrm>
          <a:prstGeom prst="rect">
            <a:avLst/>
          </a:prstGeom>
        </p:spPr>
        <p:txBody>
          <a:bodyPr wrap="square">
            <a:spAutoFit/>
          </a:bodyPr>
          <a:lstStyle/>
          <a:p>
            <a:pPr algn="ctr"/>
            <a:r>
              <a:rPr lang="fr-FR" b="1" noProof="0" dirty="0"/>
              <a:t>PHASE D’IDENTIFICATION DU PROJET</a:t>
            </a:r>
          </a:p>
        </p:txBody>
      </p:sp>
      <p:sp>
        <p:nvSpPr>
          <p:cNvPr id="13" name="TextBox 12">
            <a:extLst>
              <a:ext uri="{FF2B5EF4-FFF2-40B4-BE49-F238E27FC236}">
                <a16:creationId xmlns:a16="http://schemas.microsoft.com/office/drawing/2014/main" id="{F5AD53F7-C2CF-7D45-A05C-F3F9BACBCF68}"/>
              </a:ext>
            </a:extLst>
          </p:cNvPr>
          <p:cNvSpPr txBox="1"/>
          <p:nvPr/>
        </p:nvSpPr>
        <p:spPr>
          <a:xfrm>
            <a:off x="5035480" y="2990961"/>
            <a:ext cx="1954256" cy="738664"/>
          </a:xfrm>
          <a:prstGeom prst="rect">
            <a:avLst/>
          </a:prstGeom>
          <a:solidFill>
            <a:srgbClr val="CCE8F7"/>
          </a:solidFill>
        </p:spPr>
        <p:txBody>
          <a:bodyPr wrap="square" rtlCol="0">
            <a:spAutoFit/>
          </a:bodyPr>
          <a:lstStyle/>
          <a:p>
            <a:pPr algn="ctr"/>
            <a:r>
              <a:rPr lang="fr-FR" sz="1400" noProof="0" dirty="0"/>
              <a:t>Effectuer un examen climatique de haut niveau</a:t>
            </a:r>
          </a:p>
        </p:txBody>
      </p:sp>
    </p:spTree>
    <p:extLst>
      <p:ext uri="{BB962C8B-B14F-4D97-AF65-F5344CB8AC3E}">
        <p14:creationId xmlns:p14="http://schemas.microsoft.com/office/powerpoint/2010/main" val="3278667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14235-0F94-2AA4-64D4-FDB49BD39903}"/>
              </a:ext>
            </a:extLst>
          </p:cNvPr>
          <p:cNvSpPr>
            <a:spLocks noGrp="1"/>
          </p:cNvSpPr>
          <p:nvPr>
            <p:ph type="title"/>
          </p:nvPr>
        </p:nvSpPr>
        <p:spPr/>
        <p:txBody>
          <a:bodyPr/>
          <a:lstStyle/>
          <a:p>
            <a:r>
              <a:rPr lang="fr-FR" sz="2400" b="1" noProof="0" dirty="0"/>
              <a:t>Analyse préliminaire du risque climatique</a:t>
            </a:r>
          </a:p>
        </p:txBody>
      </p:sp>
      <p:sp>
        <p:nvSpPr>
          <p:cNvPr id="17" name="Arrow: Right 19">
            <a:extLst>
              <a:ext uri="{FF2B5EF4-FFF2-40B4-BE49-F238E27FC236}">
                <a16:creationId xmlns:a16="http://schemas.microsoft.com/office/drawing/2014/main" id="{BA41AF12-8C36-7882-0DD9-F0D99E630123}"/>
              </a:ext>
            </a:extLst>
          </p:cNvPr>
          <p:cNvSpPr/>
          <p:nvPr/>
        </p:nvSpPr>
        <p:spPr>
          <a:xfrm>
            <a:off x="495881" y="1616327"/>
            <a:ext cx="2573110"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Définir l’emplacement du projet</a:t>
            </a:r>
            <a:endParaRPr lang="fr-FR" noProof="0" dirty="0">
              <a:solidFill>
                <a:schemeClr val="bg1"/>
              </a:solidFill>
            </a:endParaRPr>
          </a:p>
        </p:txBody>
      </p:sp>
      <p:sp>
        <p:nvSpPr>
          <p:cNvPr id="18" name="Oval 17">
            <a:extLst>
              <a:ext uri="{FF2B5EF4-FFF2-40B4-BE49-F238E27FC236}">
                <a16:creationId xmlns:a16="http://schemas.microsoft.com/office/drawing/2014/main" id="{AE3052FD-B7A1-8F8D-7E68-390032C15368}"/>
              </a:ext>
            </a:extLst>
          </p:cNvPr>
          <p:cNvSpPr/>
          <p:nvPr/>
        </p:nvSpPr>
        <p:spPr>
          <a:xfrm>
            <a:off x="0" y="2124922"/>
            <a:ext cx="842091"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A</a:t>
            </a:r>
          </a:p>
        </p:txBody>
      </p:sp>
      <p:sp>
        <p:nvSpPr>
          <p:cNvPr id="19" name="Arrow: Right 19">
            <a:extLst>
              <a:ext uri="{FF2B5EF4-FFF2-40B4-BE49-F238E27FC236}">
                <a16:creationId xmlns:a16="http://schemas.microsoft.com/office/drawing/2014/main" id="{854BA19D-1640-DFFD-5AD2-3AFCAD1160D4}"/>
              </a:ext>
            </a:extLst>
          </p:cNvPr>
          <p:cNvSpPr/>
          <p:nvPr/>
        </p:nvSpPr>
        <p:spPr>
          <a:xfrm>
            <a:off x="3068990" y="1627773"/>
            <a:ext cx="2335297"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Identifier les aléas climatiques</a:t>
            </a:r>
            <a:endParaRPr lang="fr-FR" noProof="0" dirty="0">
              <a:solidFill>
                <a:schemeClr val="bg1"/>
              </a:solidFill>
            </a:endParaRPr>
          </a:p>
        </p:txBody>
      </p:sp>
      <p:sp>
        <p:nvSpPr>
          <p:cNvPr id="20" name="Oval 19">
            <a:extLst>
              <a:ext uri="{FF2B5EF4-FFF2-40B4-BE49-F238E27FC236}">
                <a16:creationId xmlns:a16="http://schemas.microsoft.com/office/drawing/2014/main" id="{788A1B22-7ACD-84CB-E775-2362005C8182}"/>
              </a:ext>
            </a:extLst>
          </p:cNvPr>
          <p:cNvSpPr/>
          <p:nvPr/>
        </p:nvSpPr>
        <p:spPr>
          <a:xfrm>
            <a:off x="2604565" y="2089056"/>
            <a:ext cx="830887"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B</a:t>
            </a:r>
          </a:p>
        </p:txBody>
      </p:sp>
      <p:sp>
        <p:nvSpPr>
          <p:cNvPr id="21" name="Arrow: Right 19">
            <a:extLst>
              <a:ext uri="{FF2B5EF4-FFF2-40B4-BE49-F238E27FC236}">
                <a16:creationId xmlns:a16="http://schemas.microsoft.com/office/drawing/2014/main" id="{8ABDF02E-6C23-EF84-70F2-611225E38FCE}"/>
              </a:ext>
            </a:extLst>
          </p:cNvPr>
          <p:cNvSpPr/>
          <p:nvPr/>
        </p:nvSpPr>
        <p:spPr>
          <a:xfrm>
            <a:off x="5172509" y="419864"/>
            <a:ext cx="2617870"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Estimer l’impact des aléas</a:t>
            </a:r>
            <a:endParaRPr lang="fr-FR" noProof="0" dirty="0">
              <a:solidFill>
                <a:schemeClr val="bg1"/>
              </a:solidFill>
            </a:endParaRPr>
          </a:p>
        </p:txBody>
      </p:sp>
      <p:sp>
        <p:nvSpPr>
          <p:cNvPr id="22" name="Oval 21">
            <a:extLst>
              <a:ext uri="{FF2B5EF4-FFF2-40B4-BE49-F238E27FC236}">
                <a16:creationId xmlns:a16="http://schemas.microsoft.com/office/drawing/2014/main" id="{BF3F7A7B-F803-8196-BE67-03CF61E30092}"/>
              </a:ext>
            </a:extLst>
          </p:cNvPr>
          <p:cNvSpPr/>
          <p:nvPr/>
        </p:nvSpPr>
        <p:spPr>
          <a:xfrm>
            <a:off x="4729052" y="916790"/>
            <a:ext cx="81909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D</a:t>
            </a:r>
          </a:p>
        </p:txBody>
      </p:sp>
      <p:sp>
        <p:nvSpPr>
          <p:cNvPr id="23" name="Arrow: Right 19">
            <a:extLst>
              <a:ext uri="{FF2B5EF4-FFF2-40B4-BE49-F238E27FC236}">
                <a16:creationId xmlns:a16="http://schemas.microsoft.com/office/drawing/2014/main" id="{FB8DD1D0-459F-EFA1-E5C7-117AC7D6D6B5}"/>
              </a:ext>
            </a:extLst>
          </p:cNvPr>
          <p:cNvSpPr/>
          <p:nvPr/>
        </p:nvSpPr>
        <p:spPr>
          <a:xfrm>
            <a:off x="5002061" y="2778420"/>
            <a:ext cx="2788318"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Évaluer l’</a:t>
            </a:r>
            <a:r>
              <a:rPr lang="fr-FR" dirty="0"/>
              <a:t>e</a:t>
            </a:r>
            <a:r>
              <a:rPr lang="fr-FR" noProof="0" dirty="0" err="1"/>
              <a:t>xposition</a:t>
            </a:r>
            <a:r>
              <a:rPr lang="fr-FR" noProof="0" dirty="0"/>
              <a:t> du projet</a:t>
            </a:r>
            <a:endParaRPr lang="fr-FR" noProof="0" dirty="0">
              <a:solidFill>
                <a:schemeClr val="bg1"/>
              </a:solidFill>
            </a:endParaRPr>
          </a:p>
        </p:txBody>
      </p:sp>
      <p:sp>
        <p:nvSpPr>
          <p:cNvPr id="24" name="Oval 23">
            <a:extLst>
              <a:ext uri="{FF2B5EF4-FFF2-40B4-BE49-F238E27FC236}">
                <a16:creationId xmlns:a16="http://schemas.microsoft.com/office/drawing/2014/main" id="{B9D3D8DD-08A9-D94E-91C3-AE88306EA6F8}"/>
              </a:ext>
            </a:extLst>
          </p:cNvPr>
          <p:cNvSpPr/>
          <p:nvPr/>
        </p:nvSpPr>
        <p:spPr>
          <a:xfrm>
            <a:off x="4701549" y="3279710"/>
            <a:ext cx="81909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C</a:t>
            </a:r>
          </a:p>
        </p:txBody>
      </p:sp>
      <p:sp>
        <p:nvSpPr>
          <p:cNvPr id="25" name="Arrow: Right 19">
            <a:extLst>
              <a:ext uri="{FF2B5EF4-FFF2-40B4-BE49-F238E27FC236}">
                <a16:creationId xmlns:a16="http://schemas.microsoft.com/office/drawing/2014/main" id="{9FB058F1-9629-9D6B-8F6A-4D08A222DC4A}"/>
              </a:ext>
            </a:extLst>
          </p:cNvPr>
          <p:cNvSpPr/>
          <p:nvPr/>
        </p:nvSpPr>
        <p:spPr>
          <a:xfrm>
            <a:off x="7504192" y="1599142"/>
            <a:ext cx="2242232"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    Niveau      de risque</a:t>
            </a:r>
            <a:endParaRPr lang="fr-FR" noProof="0" dirty="0">
              <a:solidFill>
                <a:schemeClr val="bg1"/>
              </a:solidFill>
            </a:endParaRPr>
          </a:p>
        </p:txBody>
      </p:sp>
      <p:sp>
        <p:nvSpPr>
          <p:cNvPr id="26" name="Oval 25">
            <a:extLst>
              <a:ext uri="{FF2B5EF4-FFF2-40B4-BE49-F238E27FC236}">
                <a16:creationId xmlns:a16="http://schemas.microsoft.com/office/drawing/2014/main" id="{E4B0895A-F8D0-D2A6-7589-E5FC1A1EDE2C}"/>
              </a:ext>
            </a:extLst>
          </p:cNvPr>
          <p:cNvSpPr/>
          <p:nvPr/>
        </p:nvSpPr>
        <p:spPr>
          <a:xfrm>
            <a:off x="7080662" y="2089056"/>
            <a:ext cx="84545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E</a:t>
            </a:r>
          </a:p>
        </p:txBody>
      </p:sp>
      <p:sp>
        <p:nvSpPr>
          <p:cNvPr id="27" name="Arrow: Right 19">
            <a:extLst>
              <a:ext uri="{FF2B5EF4-FFF2-40B4-BE49-F238E27FC236}">
                <a16:creationId xmlns:a16="http://schemas.microsoft.com/office/drawing/2014/main" id="{91569FDC-F3CE-FB28-C682-DD004DE013A9}"/>
              </a:ext>
            </a:extLst>
          </p:cNvPr>
          <p:cNvSpPr/>
          <p:nvPr/>
        </p:nvSpPr>
        <p:spPr>
          <a:xfrm>
            <a:off x="9746424" y="1575608"/>
            <a:ext cx="2354668"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Identifier les options de résilience</a:t>
            </a:r>
            <a:endParaRPr lang="fr-FR" noProof="0" dirty="0">
              <a:solidFill>
                <a:schemeClr val="bg1"/>
              </a:solidFill>
            </a:endParaRPr>
          </a:p>
        </p:txBody>
      </p:sp>
      <p:sp>
        <p:nvSpPr>
          <p:cNvPr id="28" name="Oval 27">
            <a:extLst>
              <a:ext uri="{FF2B5EF4-FFF2-40B4-BE49-F238E27FC236}">
                <a16:creationId xmlns:a16="http://schemas.microsoft.com/office/drawing/2014/main" id="{D21D3CBB-594F-196B-3A58-3F11ED925F41}"/>
              </a:ext>
            </a:extLst>
          </p:cNvPr>
          <p:cNvSpPr/>
          <p:nvPr/>
        </p:nvSpPr>
        <p:spPr>
          <a:xfrm>
            <a:off x="9482806" y="2083100"/>
            <a:ext cx="705942"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F</a:t>
            </a:r>
          </a:p>
        </p:txBody>
      </p:sp>
      <p:sp>
        <p:nvSpPr>
          <p:cNvPr id="29" name="Multiplication Sign 25">
            <a:extLst>
              <a:ext uri="{FF2B5EF4-FFF2-40B4-BE49-F238E27FC236}">
                <a16:creationId xmlns:a16="http://schemas.microsoft.com/office/drawing/2014/main" id="{EBA9ECDB-0D50-C6C1-42EB-C2C7CBF0616C}"/>
              </a:ext>
            </a:extLst>
          </p:cNvPr>
          <p:cNvSpPr/>
          <p:nvPr/>
        </p:nvSpPr>
        <p:spPr>
          <a:xfrm>
            <a:off x="5330341" y="2321845"/>
            <a:ext cx="584240" cy="619125"/>
          </a:xfrm>
          <a:prstGeom prst="mathMultiply">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0" name="Equals 29">
            <a:extLst>
              <a:ext uri="{FF2B5EF4-FFF2-40B4-BE49-F238E27FC236}">
                <a16:creationId xmlns:a16="http://schemas.microsoft.com/office/drawing/2014/main" id="{BCA1EF24-D027-2D59-8E51-9F1091518EA0}"/>
              </a:ext>
            </a:extLst>
          </p:cNvPr>
          <p:cNvSpPr/>
          <p:nvPr/>
        </p:nvSpPr>
        <p:spPr>
          <a:xfrm>
            <a:off x="6592643" y="2436349"/>
            <a:ext cx="448682" cy="390116"/>
          </a:xfrm>
          <a:prstGeom prst="mathEqual">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solidFill>
                <a:schemeClr val="tx1"/>
              </a:solidFill>
            </a:endParaRPr>
          </a:p>
        </p:txBody>
      </p:sp>
      <p:graphicFrame>
        <p:nvGraphicFramePr>
          <p:cNvPr id="31" name="Table 4">
            <a:extLst>
              <a:ext uri="{FF2B5EF4-FFF2-40B4-BE49-F238E27FC236}">
                <a16:creationId xmlns:a16="http://schemas.microsoft.com/office/drawing/2014/main" id="{D3279175-DF9A-AFFA-1A37-5F0C468BB178}"/>
              </a:ext>
            </a:extLst>
          </p:cNvPr>
          <p:cNvGraphicFramePr>
            <a:graphicFrameLocks noGrp="1"/>
          </p:cNvGraphicFramePr>
          <p:nvPr>
            <p:extLst>
              <p:ext uri="{D42A27DB-BD31-4B8C-83A1-F6EECF244321}">
                <p14:modId xmlns:p14="http://schemas.microsoft.com/office/powerpoint/2010/main" val="2551430545"/>
              </p:ext>
            </p:extLst>
          </p:nvPr>
        </p:nvGraphicFramePr>
        <p:xfrm>
          <a:off x="266006" y="4929688"/>
          <a:ext cx="11640480" cy="1234440"/>
        </p:xfrm>
        <a:graphic>
          <a:graphicData uri="http://schemas.openxmlformats.org/drawingml/2006/table">
            <a:tbl>
              <a:tblPr firstRow="1" bandRow="1">
                <a:tableStyleId>{5C22544A-7EE6-4342-B048-85BDC9FD1C3A}</a:tableStyleId>
              </a:tblPr>
              <a:tblGrid>
                <a:gridCol w="1562794">
                  <a:extLst>
                    <a:ext uri="{9D8B030D-6E8A-4147-A177-3AD203B41FA5}">
                      <a16:colId xmlns:a16="http://schemas.microsoft.com/office/drawing/2014/main" val="218823321"/>
                    </a:ext>
                  </a:extLst>
                </a:gridCol>
                <a:gridCol w="1247092">
                  <a:extLst>
                    <a:ext uri="{9D8B030D-6E8A-4147-A177-3AD203B41FA5}">
                      <a16:colId xmlns:a16="http://schemas.microsoft.com/office/drawing/2014/main" val="2290385532"/>
                    </a:ext>
                  </a:extLst>
                </a:gridCol>
                <a:gridCol w="1381662">
                  <a:extLst>
                    <a:ext uri="{9D8B030D-6E8A-4147-A177-3AD203B41FA5}">
                      <a16:colId xmlns:a16="http://schemas.microsoft.com/office/drawing/2014/main" val="500043561"/>
                    </a:ext>
                  </a:extLst>
                </a:gridCol>
                <a:gridCol w="1946334">
                  <a:extLst>
                    <a:ext uri="{9D8B030D-6E8A-4147-A177-3AD203B41FA5}">
                      <a16:colId xmlns:a16="http://schemas.microsoft.com/office/drawing/2014/main" val="145850116"/>
                    </a:ext>
                  </a:extLst>
                </a:gridCol>
                <a:gridCol w="1331589">
                  <a:extLst>
                    <a:ext uri="{9D8B030D-6E8A-4147-A177-3AD203B41FA5}">
                      <a16:colId xmlns:a16="http://schemas.microsoft.com/office/drawing/2014/main" val="2580184644"/>
                    </a:ext>
                  </a:extLst>
                </a:gridCol>
                <a:gridCol w="2498739">
                  <a:extLst>
                    <a:ext uri="{9D8B030D-6E8A-4147-A177-3AD203B41FA5}">
                      <a16:colId xmlns:a16="http://schemas.microsoft.com/office/drawing/2014/main" val="1565675685"/>
                    </a:ext>
                  </a:extLst>
                </a:gridCol>
                <a:gridCol w="1672270">
                  <a:extLst>
                    <a:ext uri="{9D8B030D-6E8A-4147-A177-3AD203B41FA5}">
                      <a16:colId xmlns:a16="http://schemas.microsoft.com/office/drawing/2014/main" val="3452456288"/>
                    </a:ext>
                  </a:extLst>
                </a:gridCol>
              </a:tblGrid>
              <a:tr h="698778">
                <a:tc>
                  <a:txBody>
                    <a:bodyPr/>
                    <a:lstStyle/>
                    <a:p>
                      <a:r>
                        <a:rPr lang="fr-FR" sz="1700" noProof="0" dirty="0"/>
                        <a:t>Emplacement de l’actif</a:t>
                      </a:r>
                    </a:p>
                  </a:txBody>
                  <a:tcPr/>
                </a:tc>
                <a:tc>
                  <a:txBody>
                    <a:bodyPr/>
                    <a:lstStyle/>
                    <a:p>
                      <a:r>
                        <a:rPr lang="fr-FR" sz="1700" b="1" i="0" u="none" strike="noStrike" kern="1200" noProof="0" dirty="0">
                          <a:solidFill>
                            <a:schemeClr val="lt1"/>
                          </a:solidFill>
                          <a:effectLst/>
                          <a:latin typeface="+mn-lt"/>
                          <a:ea typeface="+mn-ea"/>
                          <a:cs typeface="+mn-cs"/>
                        </a:rPr>
                        <a:t>Aléa climatique</a:t>
                      </a:r>
                      <a:endParaRPr lang="fr-FR" sz="1700" b="1" noProof="0" dirty="0"/>
                    </a:p>
                  </a:txBody>
                  <a:tcPr/>
                </a:tc>
                <a:tc>
                  <a:txBody>
                    <a:bodyPr/>
                    <a:lstStyle/>
                    <a:p>
                      <a:r>
                        <a:rPr lang="fr-FR" sz="1700" noProof="0" dirty="0"/>
                        <a:t>Exposition</a:t>
                      </a:r>
                    </a:p>
                  </a:txBody>
                  <a:tcPr/>
                </a:tc>
                <a:tc>
                  <a:txBody>
                    <a:bodyPr/>
                    <a:lstStyle/>
                    <a:p>
                      <a:pPr rtl="0"/>
                      <a:r>
                        <a:rPr lang="fr-FR" sz="1700" b="1" kern="1200" noProof="0" dirty="0">
                          <a:solidFill>
                            <a:schemeClr val="lt1"/>
                          </a:solidFill>
                          <a:effectLst/>
                          <a:latin typeface="+mn-lt"/>
                          <a:ea typeface="+mn-ea"/>
                          <a:cs typeface="+mn-cs"/>
                        </a:rPr>
                        <a:t>Impact (Vulnérabilité)</a:t>
                      </a:r>
                    </a:p>
                    <a:p>
                      <a:endParaRPr lang="fr-FR" sz="1700" noProof="0" dirty="0"/>
                    </a:p>
                  </a:txBody>
                  <a:tcPr/>
                </a:tc>
                <a:tc>
                  <a:txBody>
                    <a:bodyPr/>
                    <a:lstStyle/>
                    <a:p>
                      <a:r>
                        <a:rPr lang="fr-FR" sz="1700" b="1" i="0" u="none" strike="noStrike" kern="1200" noProof="0" dirty="0">
                          <a:solidFill>
                            <a:schemeClr val="lt1"/>
                          </a:solidFill>
                          <a:effectLst/>
                          <a:latin typeface="+mn-lt"/>
                          <a:ea typeface="+mn-ea"/>
                          <a:cs typeface="+mn-cs"/>
                        </a:rPr>
                        <a:t>Niveau de Risque</a:t>
                      </a:r>
                      <a:endParaRPr lang="fr-FR" sz="1700" b="1" noProof="0" dirty="0"/>
                    </a:p>
                  </a:txBody>
                  <a:tcPr/>
                </a:tc>
                <a:tc>
                  <a:txBody>
                    <a:bodyPr/>
                    <a:lstStyle/>
                    <a:p>
                      <a:r>
                        <a:rPr lang="fr-FR" sz="1700" b="1" i="0" u="none" strike="noStrike" kern="1200" noProof="0" dirty="0">
                          <a:solidFill>
                            <a:schemeClr val="lt1"/>
                          </a:solidFill>
                          <a:effectLst/>
                          <a:latin typeface="+mn-lt"/>
                          <a:ea typeface="+mn-ea"/>
                          <a:cs typeface="+mn-cs"/>
                        </a:rPr>
                        <a:t>Options de Résilience</a:t>
                      </a:r>
                      <a:endParaRPr lang="fr-FR" sz="1700" b="1" noProof="0" dirty="0"/>
                    </a:p>
                  </a:txBody>
                  <a:tcPr/>
                </a:tc>
                <a:tc>
                  <a:txBody>
                    <a:bodyPr/>
                    <a:lstStyle/>
                    <a:p>
                      <a:r>
                        <a:rPr lang="fr-FR" sz="1700" b="1" i="0" u="none" strike="noStrike" kern="1200" noProof="0" dirty="0">
                          <a:solidFill>
                            <a:schemeClr val="lt1"/>
                          </a:solidFill>
                          <a:effectLst/>
                          <a:latin typeface="+mn-lt"/>
                          <a:ea typeface="+mn-ea"/>
                          <a:cs typeface="+mn-cs"/>
                        </a:rPr>
                        <a:t>Impact Résiduel</a:t>
                      </a:r>
                      <a:endParaRPr lang="fr-FR" sz="1700" b="1" noProof="0" dirty="0"/>
                    </a:p>
                  </a:txBody>
                  <a:tcPr/>
                </a:tc>
                <a:extLst>
                  <a:ext uri="{0D108BD9-81ED-4DB2-BD59-A6C34878D82A}">
                    <a16:rowId xmlns:a16="http://schemas.microsoft.com/office/drawing/2014/main" val="2913956300"/>
                  </a:ext>
                </a:extLst>
              </a:tr>
              <a:tr h="283393">
                <a:tc>
                  <a:txBody>
                    <a:bodyPr/>
                    <a:lstStyle/>
                    <a:p>
                      <a:r>
                        <a:rPr lang="fr-FR" noProof="0" dirty="0"/>
                        <a:t>A</a:t>
                      </a:r>
                    </a:p>
                  </a:txBody>
                  <a:tcPr/>
                </a:tc>
                <a:tc>
                  <a:txBody>
                    <a:bodyPr/>
                    <a:lstStyle/>
                    <a:p>
                      <a:r>
                        <a:rPr lang="fr-FR" noProof="0" dirty="0"/>
                        <a:t>B</a:t>
                      </a:r>
                      <a:endParaRPr lang="fr-FR" baseline="-25000" noProof="0" dirty="0"/>
                    </a:p>
                  </a:txBody>
                  <a:tcPr/>
                </a:tc>
                <a:tc>
                  <a:txBody>
                    <a:bodyPr/>
                    <a:lstStyle/>
                    <a:p>
                      <a:r>
                        <a:rPr lang="fr-FR" noProof="0" dirty="0"/>
                        <a:t>C</a:t>
                      </a:r>
                    </a:p>
                  </a:txBody>
                  <a:tcPr/>
                </a:tc>
                <a:tc>
                  <a:txBody>
                    <a:bodyPr/>
                    <a:lstStyle/>
                    <a:p>
                      <a:r>
                        <a:rPr lang="fr-FR" noProof="0" dirty="0"/>
                        <a:t>D</a:t>
                      </a:r>
                    </a:p>
                  </a:txBody>
                  <a:tcPr/>
                </a:tc>
                <a:tc>
                  <a:txBody>
                    <a:bodyPr/>
                    <a:lstStyle/>
                    <a:p>
                      <a:r>
                        <a:rPr lang="fr-FR" noProof="0" dirty="0"/>
                        <a:t>E = C X D</a:t>
                      </a:r>
                    </a:p>
                  </a:txBody>
                  <a:tcPr/>
                </a:tc>
                <a:tc>
                  <a:txBody>
                    <a:bodyPr/>
                    <a:lstStyle/>
                    <a:p>
                      <a:r>
                        <a:rPr lang="fr-FR" noProof="0" dirty="0"/>
                        <a:t>F</a:t>
                      </a:r>
                    </a:p>
                  </a:txBody>
                  <a:tcPr/>
                </a:tc>
                <a:tc>
                  <a:txBody>
                    <a:bodyPr/>
                    <a:lstStyle/>
                    <a:p>
                      <a:r>
                        <a:rPr lang="fr-FR" noProof="0" dirty="0"/>
                        <a:t>G = E-F</a:t>
                      </a:r>
                    </a:p>
                  </a:txBody>
                  <a:tcPr/>
                </a:tc>
                <a:extLst>
                  <a:ext uri="{0D108BD9-81ED-4DB2-BD59-A6C34878D82A}">
                    <a16:rowId xmlns:a16="http://schemas.microsoft.com/office/drawing/2014/main" val="1848629689"/>
                  </a:ext>
                </a:extLst>
              </a:tr>
            </a:tbl>
          </a:graphicData>
        </a:graphic>
      </p:graphicFrame>
      <p:sp>
        <p:nvSpPr>
          <p:cNvPr id="3" name="TextBox 2">
            <a:extLst>
              <a:ext uri="{FF2B5EF4-FFF2-40B4-BE49-F238E27FC236}">
                <a16:creationId xmlns:a16="http://schemas.microsoft.com/office/drawing/2014/main" id="{B16DF6FF-2B74-BB61-1228-5B57BF407489}"/>
              </a:ext>
            </a:extLst>
          </p:cNvPr>
          <p:cNvSpPr txBox="1"/>
          <p:nvPr/>
        </p:nvSpPr>
        <p:spPr>
          <a:xfrm>
            <a:off x="866057" y="716738"/>
            <a:ext cx="3675196" cy="646331"/>
          </a:xfrm>
          <a:prstGeom prst="rect">
            <a:avLst/>
          </a:prstGeom>
          <a:noFill/>
        </p:spPr>
        <p:txBody>
          <a:bodyPr wrap="square" rtlCol="0">
            <a:spAutoFit/>
          </a:bodyPr>
          <a:lstStyle/>
          <a:p>
            <a:pPr algn="ctr"/>
            <a:r>
              <a:rPr lang="fr-FR" noProof="0" dirty="0"/>
              <a:t>Recueillir les données pertinentes sur les aléas climatiques</a:t>
            </a:r>
          </a:p>
        </p:txBody>
      </p:sp>
      <p:sp>
        <p:nvSpPr>
          <p:cNvPr id="4" name="TextBox 3">
            <a:extLst>
              <a:ext uri="{FF2B5EF4-FFF2-40B4-BE49-F238E27FC236}">
                <a16:creationId xmlns:a16="http://schemas.microsoft.com/office/drawing/2014/main" id="{07689598-A49D-263D-6B41-66D52C2121AC}"/>
              </a:ext>
            </a:extLst>
          </p:cNvPr>
          <p:cNvSpPr txBox="1"/>
          <p:nvPr/>
        </p:nvSpPr>
        <p:spPr>
          <a:xfrm>
            <a:off x="8193276" y="3726876"/>
            <a:ext cx="2788318" cy="923330"/>
          </a:xfrm>
          <a:prstGeom prst="rect">
            <a:avLst/>
          </a:prstGeom>
          <a:noFill/>
        </p:spPr>
        <p:txBody>
          <a:bodyPr wrap="square" rtlCol="0">
            <a:spAutoFit/>
          </a:bodyPr>
          <a:lstStyle/>
          <a:p>
            <a:pPr algn="ctr"/>
            <a:r>
              <a:rPr lang="fr-FR" noProof="0" dirty="0"/>
              <a:t>Une évaluation détaillée des risques climatiques est-elle nécessaire?</a:t>
            </a:r>
          </a:p>
        </p:txBody>
      </p:sp>
      <p:cxnSp>
        <p:nvCxnSpPr>
          <p:cNvPr id="8" name="Straight Connector 7">
            <a:extLst>
              <a:ext uri="{FF2B5EF4-FFF2-40B4-BE49-F238E27FC236}">
                <a16:creationId xmlns:a16="http://schemas.microsoft.com/office/drawing/2014/main" id="{F909A2E0-97E0-EF26-D566-2FA79BD80502}"/>
              </a:ext>
            </a:extLst>
          </p:cNvPr>
          <p:cNvCxnSpPr/>
          <p:nvPr/>
        </p:nvCxnSpPr>
        <p:spPr>
          <a:xfrm>
            <a:off x="2604565" y="3429000"/>
            <a:ext cx="0" cy="12380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65079C33-FF81-7FAD-9A8E-20644761EB30}"/>
              </a:ext>
            </a:extLst>
          </p:cNvPr>
          <p:cNvCxnSpPr/>
          <p:nvPr/>
        </p:nvCxnSpPr>
        <p:spPr>
          <a:xfrm>
            <a:off x="2604565" y="4053840"/>
            <a:ext cx="41544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174F732-11DE-5E24-F4F0-D346356190CE}"/>
              </a:ext>
            </a:extLst>
          </p:cNvPr>
          <p:cNvSpPr txBox="1"/>
          <p:nvPr/>
        </p:nvSpPr>
        <p:spPr>
          <a:xfrm>
            <a:off x="2905078" y="3811493"/>
            <a:ext cx="985248" cy="646331"/>
          </a:xfrm>
          <a:prstGeom prst="rect">
            <a:avLst/>
          </a:prstGeom>
          <a:noFill/>
        </p:spPr>
        <p:txBody>
          <a:bodyPr wrap="square" rtlCol="0">
            <a:spAutoFit/>
          </a:bodyPr>
          <a:lstStyle/>
          <a:p>
            <a:pPr algn="ctr"/>
            <a:r>
              <a:rPr lang="fr-FR" noProof="0" dirty="0"/>
              <a:t>Par aléa</a:t>
            </a:r>
          </a:p>
        </p:txBody>
      </p:sp>
    </p:spTree>
    <p:extLst>
      <p:ext uri="{BB962C8B-B14F-4D97-AF65-F5344CB8AC3E}">
        <p14:creationId xmlns:p14="http://schemas.microsoft.com/office/powerpoint/2010/main" val="3738481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14235-0F94-2AA4-64D4-FDB49BD39903}"/>
              </a:ext>
            </a:extLst>
          </p:cNvPr>
          <p:cNvSpPr>
            <a:spLocks noGrp="1"/>
          </p:cNvSpPr>
          <p:nvPr>
            <p:ph type="title"/>
          </p:nvPr>
        </p:nvSpPr>
        <p:spPr/>
        <p:txBody>
          <a:bodyPr/>
          <a:lstStyle/>
          <a:p>
            <a:r>
              <a:rPr lang="fr-FR" sz="2400" b="1" noProof="0" dirty="0"/>
              <a:t>Analyse préliminaire du risque climatique</a:t>
            </a:r>
          </a:p>
        </p:txBody>
      </p:sp>
      <p:sp>
        <p:nvSpPr>
          <p:cNvPr id="17" name="Arrow: Right 19">
            <a:extLst>
              <a:ext uri="{FF2B5EF4-FFF2-40B4-BE49-F238E27FC236}">
                <a16:creationId xmlns:a16="http://schemas.microsoft.com/office/drawing/2014/main" id="{BA41AF12-8C36-7882-0DD9-F0D99E630123}"/>
              </a:ext>
            </a:extLst>
          </p:cNvPr>
          <p:cNvSpPr/>
          <p:nvPr/>
        </p:nvSpPr>
        <p:spPr>
          <a:xfrm>
            <a:off x="495881" y="1616327"/>
            <a:ext cx="2573110"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Définir l’emplacement du projet</a:t>
            </a:r>
            <a:endParaRPr lang="fr-FR" noProof="0" dirty="0">
              <a:solidFill>
                <a:schemeClr val="bg1"/>
              </a:solidFill>
            </a:endParaRPr>
          </a:p>
        </p:txBody>
      </p:sp>
      <p:sp>
        <p:nvSpPr>
          <p:cNvPr id="18" name="Oval 17">
            <a:extLst>
              <a:ext uri="{FF2B5EF4-FFF2-40B4-BE49-F238E27FC236}">
                <a16:creationId xmlns:a16="http://schemas.microsoft.com/office/drawing/2014/main" id="{AE3052FD-B7A1-8F8D-7E68-390032C15368}"/>
              </a:ext>
            </a:extLst>
          </p:cNvPr>
          <p:cNvSpPr/>
          <p:nvPr/>
        </p:nvSpPr>
        <p:spPr>
          <a:xfrm>
            <a:off x="0" y="2124922"/>
            <a:ext cx="842091"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A</a:t>
            </a:r>
          </a:p>
        </p:txBody>
      </p:sp>
      <p:sp>
        <p:nvSpPr>
          <p:cNvPr id="19" name="Arrow: Right 19">
            <a:extLst>
              <a:ext uri="{FF2B5EF4-FFF2-40B4-BE49-F238E27FC236}">
                <a16:creationId xmlns:a16="http://schemas.microsoft.com/office/drawing/2014/main" id="{854BA19D-1640-DFFD-5AD2-3AFCAD1160D4}"/>
              </a:ext>
            </a:extLst>
          </p:cNvPr>
          <p:cNvSpPr/>
          <p:nvPr/>
        </p:nvSpPr>
        <p:spPr>
          <a:xfrm>
            <a:off x="3068990" y="1627773"/>
            <a:ext cx="2335297"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Identifier les aléas climatiques</a:t>
            </a:r>
            <a:endParaRPr lang="fr-FR" noProof="0" dirty="0">
              <a:solidFill>
                <a:schemeClr val="bg1"/>
              </a:solidFill>
            </a:endParaRPr>
          </a:p>
        </p:txBody>
      </p:sp>
      <p:sp>
        <p:nvSpPr>
          <p:cNvPr id="20" name="Oval 19">
            <a:extLst>
              <a:ext uri="{FF2B5EF4-FFF2-40B4-BE49-F238E27FC236}">
                <a16:creationId xmlns:a16="http://schemas.microsoft.com/office/drawing/2014/main" id="{788A1B22-7ACD-84CB-E775-2362005C8182}"/>
              </a:ext>
            </a:extLst>
          </p:cNvPr>
          <p:cNvSpPr/>
          <p:nvPr/>
        </p:nvSpPr>
        <p:spPr>
          <a:xfrm>
            <a:off x="2604565" y="2089056"/>
            <a:ext cx="830887"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B</a:t>
            </a:r>
          </a:p>
        </p:txBody>
      </p:sp>
      <p:sp>
        <p:nvSpPr>
          <p:cNvPr id="21" name="Arrow: Right 19">
            <a:extLst>
              <a:ext uri="{FF2B5EF4-FFF2-40B4-BE49-F238E27FC236}">
                <a16:creationId xmlns:a16="http://schemas.microsoft.com/office/drawing/2014/main" id="{8ABDF02E-6C23-EF84-70F2-611225E38FCE}"/>
              </a:ext>
            </a:extLst>
          </p:cNvPr>
          <p:cNvSpPr/>
          <p:nvPr/>
        </p:nvSpPr>
        <p:spPr>
          <a:xfrm>
            <a:off x="5172509" y="419864"/>
            <a:ext cx="2617870"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Estimer l’impact des aléas</a:t>
            </a:r>
            <a:endParaRPr lang="fr-FR" noProof="0" dirty="0">
              <a:solidFill>
                <a:schemeClr val="bg1"/>
              </a:solidFill>
            </a:endParaRPr>
          </a:p>
        </p:txBody>
      </p:sp>
      <p:sp>
        <p:nvSpPr>
          <p:cNvPr id="22" name="Oval 21">
            <a:extLst>
              <a:ext uri="{FF2B5EF4-FFF2-40B4-BE49-F238E27FC236}">
                <a16:creationId xmlns:a16="http://schemas.microsoft.com/office/drawing/2014/main" id="{BF3F7A7B-F803-8196-BE67-03CF61E30092}"/>
              </a:ext>
            </a:extLst>
          </p:cNvPr>
          <p:cNvSpPr/>
          <p:nvPr/>
        </p:nvSpPr>
        <p:spPr>
          <a:xfrm>
            <a:off x="4729052" y="916790"/>
            <a:ext cx="81909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D</a:t>
            </a:r>
          </a:p>
        </p:txBody>
      </p:sp>
      <p:sp>
        <p:nvSpPr>
          <p:cNvPr id="23" name="Arrow: Right 19">
            <a:extLst>
              <a:ext uri="{FF2B5EF4-FFF2-40B4-BE49-F238E27FC236}">
                <a16:creationId xmlns:a16="http://schemas.microsoft.com/office/drawing/2014/main" id="{FB8DD1D0-459F-EFA1-E5C7-117AC7D6D6B5}"/>
              </a:ext>
            </a:extLst>
          </p:cNvPr>
          <p:cNvSpPr/>
          <p:nvPr/>
        </p:nvSpPr>
        <p:spPr>
          <a:xfrm>
            <a:off x="5002061" y="2778420"/>
            <a:ext cx="2788318"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Évaluer l’</a:t>
            </a:r>
            <a:r>
              <a:rPr lang="fr-FR" noProof="0" dirty="0" err="1"/>
              <a:t>éxposition</a:t>
            </a:r>
            <a:r>
              <a:rPr lang="fr-FR" noProof="0" dirty="0"/>
              <a:t> du projet</a:t>
            </a:r>
            <a:endParaRPr lang="fr-FR" noProof="0" dirty="0">
              <a:solidFill>
                <a:schemeClr val="bg1"/>
              </a:solidFill>
            </a:endParaRPr>
          </a:p>
        </p:txBody>
      </p:sp>
      <p:sp>
        <p:nvSpPr>
          <p:cNvPr id="24" name="Oval 23">
            <a:extLst>
              <a:ext uri="{FF2B5EF4-FFF2-40B4-BE49-F238E27FC236}">
                <a16:creationId xmlns:a16="http://schemas.microsoft.com/office/drawing/2014/main" id="{B9D3D8DD-08A9-D94E-91C3-AE88306EA6F8}"/>
              </a:ext>
            </a:extLst>
          </p:cNvPr>
          <p:cNvSpPr/>
          <p:nvPr/>
        </p:nvSpPr>
        <p:spPr>
          <a:xfrm>
            <a:off x="4701549" y="3279710"/>
            <a:ext cx="81909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C</a:t>
            </a:r>
          </a:p>
        </p:txBody>
      </p:sp>
      <p:sp>
        <p:nvSpPr>
          <p:cNvPr id="25" name="Arrow: Right 19">
            <a:extLst>
              <a:ext uri="{FF2B5EF4-FFF2-40B4-BE49-F238E27FC236}">
                <a16:creationId xmlns:a16="http://schemas.microsoft.com/office/drawing/2014/main" id="{9FB058F1-9629-9D6B-8F6A-4D08A222DC4A}"/>
              </a:ext>
            </a:extLst>
          </p:cNvPr>
          <p:cNvSpPr/>
          <p:nvPr/>
        </p:nvSpPr>
        <p:spPr>
          <a:xfrm>
            <a:off x="7504192" y="1599142"/>
            <a:ext cx="2242232"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    Niveau      de risque</a:t>
            </a:r>
            <a:endParaRPr lang="fr-FR" noProof="0" dirty="0">
              <a:solidFill>
                <a:schemeClr val="bg1"/>
              </a:solidFill>
            </a:endParaRPr>
          </a:p>
        </p:txBody>
      </p:sp>
      <p:sp>
        <p:nvSpPr>
          <p:cNvPr id="26" name="Oval 25">
            <a:extLst>
              <a:ext uri="{FF2B5EF4-FFF2-40B4-BE49-F238E27FC236}">
                <a16:creationId xmlns:a16="http://schemas.microsoft.com/office/drawing/2014/main" id="{E4B0895A-F8D0-D2A6-7589-E5FC1A1EDE2C}"/>
              </a:ext>
            </a:extLst>
          </p:cNvPr>
          <p:cNvSpPr/>
          <p:nvPr/>
        </p:nvSpPr>
        <p:spPr>
          <a:xfrm>
            <a:off x="7080662" y="2089056"/>
            <a:ext cx="84545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E</a:t>
            </a:r>
          </a:p>
        </p:txBody>
      </p:sp>
      <p:sp>
        <p:nvSpPr>
          <p:cNvPr id="27" name="Arrow: Right 19">
            <a:extLst>
              <a:ext uri="{FF2B5EF4-FFF2-40B4-BE49-F238E27FC236}">
                <a16:creationId xmlns:a16="http://schemas.microsoft.com/office/drawing/2014/main" id="{91569FDC-F3CE-FB28-C682-DD004DE013A9}"/>
              </a:ext>
            </a:extLst>
          </p:cNvPr>
          <p:cNvSpPr/>
          <p:nvPr/>
        </p:nvSpPr>
        <p:spPr>
          <a:xfrm>
            <a:off x="9746424" y="1575608"/>
            <a:ext cx="2354668"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Identifier les options de résilience</a:t>
            </a:r>
            <a:endParaRPr lang="fr-FR" noProof="0" dirty="0">
              <a:solidFill>
                <a:schemeClr val="bg1"/>
              </a:solidFill>
            </a:endParaRPr>
          </a:p>
        </p:txBody>
      </p:sp>
      <p:sp>
        <p:nvSpPr>
          <p:cNvPr id="28" name="Oval 27">
            <a:extLst>
              <a:ext uri="{FF2B5EF4-FFF2-40B4-BE49-F238E27FC236}">
                <a16:creationId xmlns:a16="http://schemas.microsoft.com/office/drawing/2014/main" id="{D21D3CBB-594F-196B-3A58-3F11ED925F41}"/>
              </a:ext>
            </a:extLst>
          </p:cNvPr>
          <p:cNvSpPr/>
          <p:nvPr/>
        </p:nvSpPr>
        <p:spPr>
          <a:xfrm>
            <a:off x="9482806" y="2083100"/>
            <a:ext cx="705942"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F</a:t>
            </a:r>
          </a:p>
        </p:txBody>
      </p:sp>
      <p:sp>
        <p:nvSpPr>
          <p:cNvPr id="29" name="Multiplication Sign 25">
            <a:extLst>
              <a:ext uri="{FF2B5EF4-FFF2-40B4-BE49-F238E27FC236}">
                <a16:creationId xmlns:a16="http://schemas.microsoft.com/office/drawing/2014/main" id="{EBA9ECDB-0D50-C6C1-42EB-C2C7CBF0616C}"/>
              </a:ext>
            </a:extLst>
          </p:cNvPr>
          <p:cNvSpPr/>
          <p:nvPr/>
        </p:nvSpPr>
        <p:spPr>
          <a:xfrm>
            <a:off x="5330341" y="2321845"/>
            <a:ext cx="584240" cy="619125"/>
          </a:xfrm>
          <a:prstGeom prst="mathMultiply">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0" name="Equals 29">
            <a:extLst>
              <a:ext uri="{FF2B5EF4-FFF2-40B4-BE49-F238E27FC236}">
                <a16:creationId xmlns:a16="http://schemas.microsoft.com/office/drawing/2014/main" id="{BCA1EF24-D027-2D59-8E51-9F1091518EA0}"/>
              </a:ext>
            </a:extLst>
          </p:cNvPr>
          <p:cNvSpPr/>
          <p:nvPr/>
        </p:nvSpPr>
        <p:spPr>
          <a:xfrm>
            <a:off x="6592643" y="2436349"/>
            <a:ext cx="448682" cy="390116"/>
          </a:xfrm>
          <a:prstGeom prst="mathEqual">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solidFill>
                <a:schemeClr val="tx1"/>
              </a:solidFill>
            </a:endParaRPr>
          </a:p>
        </p:txBody>
      </p:sp>
      <p:graphicFrame>
        <p:nvGraphicFramePr>
          <p:cNvPr id="31" name="Table 4">
            <a:extLst>
              <a:ext uri="{FF2B5EF4-FFF2-40B4-BE49-F238E27FC236}">
                <a16:creationId xmlns:a16="http://schemas.microsoft.com/office/drawing/2014/main" id="{D3279175-DF9A-AFFA-1A37-5F0C468BB178}"/>
              </a:ext>
            </a:extLst>
          </p:cNvPr>
          <p:cNvGraphicFramePr>
            <a:graphicFrameLocks noGrp="1"/>
          </p:cNvGraphicFramePr>
          <p:nvPr>
            <p:extLst>
              <p:ext uri="{D42A27DB-BD31-4B8C-83A1-F6EECF244321}">
                <p14:modId xmlns:p14="http://schemas.microsoft.com/office/powerpoint/2010/main" val="3562330749"/>
              </p:ext>
            </p:extLst>
          </p:nvPr>
        </p:nvGraphicFramePr>
        <p:xfrm>
          <a:off x="266006" y="4929688"/>
          <a:ext cx="11640480" cy="1234440"/>
        </p:xfrm>
        <a:graphic>
          <a:graphicData uri="http://schemas.openxmlformats.org/drawingml/2006/table">
            <a:tbl>
              <a:tblPr firstRow="1" bandRow="1">
                <a:tableStyleId>{5C22544A-7EE6-4342-B048-85BDC9FD1C3A}</a:tableStyleId>
              </a:tblPr>
              <a:tblGrid>
                <a:gridCol w="1562794">
                  <a:extLst>
                    <a:ext uri="{9D8B030D-6E8A-4147-A177-3AD203B41FA5}">
                      <a16:colId xmlns:a16="http://schemas.microsoft.com/office/drawing/2014/main" val="218823321"/>
                    </a:ext>
                  </a:extLst>
                </a:gridCol>
                <a:gridCol w="1247092">
                  <a:extLst>
                    <a:ext uri="{9D8B030D-6E8A-4147-A177-3AD203B41FA5}">
                      <a16:colId xmlns:a16="http://schemas.microsoft.com/office/drawing/2014/main" val="2290385532"/>
                    </a:ext>
                  </a:extLst>
                </a:gridCol>
                <a:gridCol w="1381662">
                  <a:extLst>
                    <a:ext uri="{9D8B030D-6E8A-4147-A177-3AD203B41FA5}">
                      <a16:colId xmlns:a16="http://schemas.microsoft.com/office/drawing/2014/main" val="500043561"/>
                    </a:ext>
                  </a:extLst>
                </a:gridCol>
                <a:gridCol w="1946334">
                  <a:extLst>
                    <a:ext uri="{9D8B030D-6E8A-4147-A177-3AD203B41FA5}">
                      <a16:colId xmlns:a16="http://schemas.microsoft.com/office/drawing/2014/main" val="145850116"/>
                    </a:ext>
                  </a:extLst>
                </a:gridCol>
                <a:gridCol w="1331589">
                  <a:extLst>
                    <a:ext uri="{9D8B030D-6E8A-4147-A177-3AD203B41FA5}">
                      <a16:colId xmlns:a16="http://schemas.microsoft.com/office/drawing/2014/main" val="2580184644"/>
                    </a:ext>
                  </a:extLst>
                </a:gridCol>
                <a:gridCol w="2498739">
                  <a:extLst>
                    <a:ext uri="{9D8B030D-6E8A-4147-A177-3AD203B41FA5}">
                      <a16:colId xmlns:a16="http://schemas.microsoft.com/office/drawing/2014/main" val="1565675685"/>
                    </a:ext>
                  </a:extLst>
                </a:gridCol>
                <a:gridCol w="1672270">
                  <a:extLst>
                    <a:ext uri="{9D8B030D-6E8A-4147-A177-3AD203B41FA5}">
                      <a16:colId xmlns:a16="http://schemas.microsoft.com/office/drawing/2014/main" val="3452456288"/>
                    </a:ext>
                  </a:extLst>
                </a:gridCol>
              </a:tblGrid>
              <a:tr h="698778">
                <a:tc>
                  <a:txBody>
                    <a:bodyPr/>
                    <a:lstStyle/>
                    <a:p>
                      <a:r>
                        <a:rPr lang="fr-FR" sz="1700" noProof="0" dirty="0"/>
                        <a:t>Emplacement de l’actif</a:t>
                      </a:r>
                    </a:p>
                  </a:txBody>
                  <a:tcPr/>
                </a:tc>
                <a:tc>
                  <a:txBody>
                    <a:bodyPr/>
                    <a:lstStyle/>
                    <a:p>
                      <a:r>
                        <a:rPr lang="fr-FR" sz="1700" b="1" i="0" u="none" strike="noStrike" kern="1200" noProof="0" dirty="0">
                          <a:solidFill>
                            <a:schemeClr val="lt1"/>
                          </a:solidFill>
                          <a:effectLst/>
                          <a:latin typeface="+mn-lt"/>
                          <a:ea typeface="+mn-ea"/>
                          <a:cs typeface="+mn-cs"/>
                        </a:rPr>
                        <a:t>Aléa climatique</a:t>
                      </a:r>
                      <a:endParaRPr lang="fr-FR" sz="1700" b="1" noProof="0" dirty="0"/>
                    </a:p>
                  </a:txBody>
                  <a:tcPr/>
                </a:tc>
                <a:tc>
                  <a:txBody>
                    <a:bodyPr/>
                    <a:lstStyle/>
                    <a:p>
                      <a:r>
                        <a:rPr lang="fr-FR" sz="1700" noProof="0" dirty="0"/>
                        <a:t>Exposition</a:t>
                      </a:r>
                    </a:p>
                  </a:txBody>
                  <a:tcPr/>
                </a:tc>
                <a:tc>
                  <a:txBody>
                    <a:bodyPr/>
                    <a:lstStyle/>
                    <a:p>
                      <a:pPr rtl="0"/>
                      <a:r>
                        <a:rPr lang="fr-FR" sz="1700" b="1" kern="1200" noProof="0" dirty="0">
                          <a:solidFill>
                            <a:schemeClr val="lt1"/>
                          </a:solidFill>
                          <a:effectLst/>
                          <a:latin typeface="+mn-lt"/>
                          <a:ea typeface="+mn-ea"/>
                          <a:cs typeface="+mn-cs"/>
                        </a:rPr>
                        <a:t>Impact (Vulnérabilité)</a:t>
                      </a:r>
                    </a:p>
                    <a:p>
                      <a:endParaRPr lang="fr-FR" sz="1700" noProof="0" dirty="0"/>
                    </a:p>
                  </a:txBody>
                  <a:tcPr/>
                </a:tc>
                <a:tc>
                  <a:txBody>
                    <a:bodyPr/>
                    <a:lstStyle/>
                    <a:p>
                      <a:r>
                        <a:rPr lang="fr-FR" sz="1700" b="1" i="0" u="none" strike="noStrike" kern="1200" noProof="0" dirty="0">
                          <a:solidFill>
                            <a:schemeClr val="lt1"/>
                          </a:solidFill>
                          <a:effectLst/>
                          <a:latin typeface="+mn-lt"/>
                          <a:ea typeface="+mn-ea"/>
                          <a:cs typeface="+mn-cs"/>
                        </a:rPr>
                        <a:t>Niveau de Risque</a:t>
                      </a:r>
                      <a:endParaRPr lang="fr-FR" sz="1700" b="1" noProof="0" dirty="0"/>
                    </a:p>
                  </a:txBody>
                  <a:tcPr/>
                </a:tc>
                <a:tc>
                  <a:txBody>
                    <a:bodyPr/>
                    <a:lstStyle/>
                    <a:p>
                      <a:r>
                        <a:rPr lang="fr-FR" sz="1700" b="1" i="0" u="none" strike="noStrike" kern="1200" noProof="0" dirty="0">
                          <a:solidFill>
                            <a:schemeClr val="lt1"/>
                          </a:solidFill>
                          <a:effectLst/>
                          <a:latin typeface="+mn-lt"/>
                          <a:ea typeface="+mn-ea"/>
                          <a:cs typeface="+mn-cs"/>
                        </a:rPr>
                        <a:t>Options de Résilience</a:t>
                      </a:r>
                      <a:endParaRPr lang="fr-FR" sz="1700" b="1" noProof="0" dirty="0"/>
                    </a:p>
                  </a:txBody>
                  <a:tcPr/>
                </a:tc>
                <a:tc>
                  <a:txBody>
                    <a:bodyPr/>
                    <a:lstStyle/>
                    <a:p>
                      <a:r>
                        <a:rPr lang="fr-FR" sz="1700" b="1" i="0" u="none" strike="noStrike" kern="1200" noProof="0" dirty="0">
                          <a:solidFill>
                            <a:schemeClr val="lt1"/>
                          </a:solidFill>
                          <a:effectLst/>
                          <a:latin typeface="+mn-lt"/>
                          <a:ea typeface="+mn-ea"/>
                          <a:cs typeface="+mn-cs"/>
                        </a:rPr>
                        <a:t>Impact Résiduel</a:t>
                      </a:r>
                      <a:endParaRPr lang="fr-FR" sz="1700" b="1" noProof="0" dirty="0"/>
                    </a:p>
                  </a:txBody>
                  <a:tcPr/>
                </a:tc>
                <a:extLst>
                  <a:ext uri="{0D108BD9-81ED-4DB2-BD59-A6C34878D82A}">
                    <a16:rowId xmlns:a16="http://schemas.microsoft.com/office/drawing/2014/main" val="2913956300"/>
                  </a:ext>
                </a:extLst>
              </a:tr>
              <a:tr h="283393">
                <a:tc>
                  <a:txBody>
                    <a:bodyPr/>
                    <a:lstStyle/>
                    <a:p>
                      <a:r>
                        <a:rPr lang="fr-FR" noProof="0" dirty="0"/>
                        <a:t>A</a:t>
                      </a:r>
                    </a:p>
                  </a:txBody>
                  <a:tcPr/>
                </a:tc>
                <a:tc>
                  <a:txBody>
                    <a:bodyPr/>
                    <a:lstStyle/>
                    <a:p>
                      <a:r>
                        <a:rPr lang="fr-FR" noProof="0" dirty="0"/>
                        <a:t>B</a:t>
                      </a:r>
                      <a:endParaRPr lang="fr-FR" baseline="-25000" noProof="0" dirty="0"/>
                    </a:p>
                  </a:txBody>
                  <a:tcPr/>
                </a:tc>
                <a:tc>
                  <a:txBody>
                    <a:bodyPr/>
                    <a:lstStyle/>
                    <a:p>
                      <a:r>
                        <a:rPr lang="fr-FR" noProof="0" dirty="0"/>
                        <a:t>C</a:t>
                      </a:r>
                    </a:p>
                  </a:txBody>
                  <a:tcPr/>
                </a:tc>
                <a:tc>
                  <a:txBody>
                    <a:bodyPr/>
                    <a:lstStyle/>
                    <a:p>
                      <a:r>
                        <a:rPr lang="fr-FR" noProof="0" dirty="0"/>
                        <a:t>D</a:t>
                      </a:r>
                    </a:p>
                  </a:txBody>
                  <a:tcPr/>
                </a:tc>
                <a:tc>
                  <a:txBody>
                    <a:bodyPr/>
                    <a:lstStyle/>
                    <a:p>
                      <a:r>
                        <a:rPr lang="fr-FR" noProof="0" dirty="0"/>
                        <a:t>E = C X D</a:t>
                      </a:r>
                    </a:p>
                  </a:txBody>
                  <a:tcPr/>
                </a:tc>
                <a:tc>
                  <a:txBody>
                    <a:bodyPr/>
                    <a:lstStyle/>
                    <a:p>
                      <a:r>
                        <a:rPr lang="fr-FR" noProof="0" dirty="0"/>
                        <a:t>F</a:t>
                      </a:r>
                    </a:p>
                  </a:txBody>
                  <a:tcPr/>
                </a:tc>
                <a:tc>
                  <a:txBody>
                    <a:bodyPr/>
                    <a:lstStyle/>
                    <a:p>
                      <a:r>
                        <a:rPr lang="fr-FR" noProof="0" dirty="0"/>
                        <a:t>G = E-F</a:t>
                      </a:r>
                    </a:p>
                  </a:txBody>
                  <a:tcPr/>
                </a:tc>
                <a:extLst>
                  <a:ext uri="{0D108BD9-81ED-4DB2-BD59-A6C34878D82A}">
                    <a16:rowId xmlns:a16="http://schemas.microsoft.com/office/drawing/2014/main" val="1848629689"/>
                  </a:ext>
                </a:extLst>
              </a:tr>
            </a:tbl>
          </a:graphicData>
        </a:graphic>
      </p:graphicFrame>
      <p:sp>
        <p:nvSpPr>
          <p:cNvPr id="3" name="TextBox 2">
            <a:extLst>
              <a:ext uri="{FF2B5EF4-FFF2-40B4-BE49-F238E27FC236}">
                <a16:creationId xmlns:a16="http://schemas.microsoft.com/office/drawing/2014/main" id="{B16DF6FF-2B74-BB61-1228-5B57BF407489}"/>
              </a:ext>
            </a:extLst>
          </p:cNvPr>
          <p:cNvSpPr txBox="1"/>
          <p:nvPr/>
        </p:nvSpPr>
        <p:spPr>
          <a:xfrm>
            <a:off x="866057" y="716738"/>
            <a:ext cx="3675196" cy="646331"/>
          </a:xfrm>
          <a:prstGeom prst="rect">
            <a:avLst/>
          </a:prstGeom>
          <a:noFill/>
        </p:spPr>
        <p:txBody>
          <a:bodyPr wrap="square" rtlCol="0">
            <a:spAutoFit/>
          </a:bodyPr>
          <a:lstStyle/>
          <a:p>
            <a:pPr algn="ctr"/>
            <a:r>
              <a:rPr lang="fr-FR" noProof="0" dirty="0"/>
              <a:t>Recueillir les données pertinentes sur les aléas climatiques</a:t>
            </a:r>
          </a:p>
        </p:txBody>
      </p:sp>
      <p:sp>
        <p:nvSpPr>
          <p:cNvPr id="4" name="TextBox 3">
            <a:extLst>
              <a:ext uri="{FF2B5EF4-FFF2-40B4-BE49-F238E27FC236}">
                <a16:creationId xmlns:a16="http://schemas.microsoft.com/office/drawing/2014/main" id="{07689598-A49D-263D-6B41-66D52C2121AC}"/>
              </a:ext>
            </a:extLst>
          </p:cNvPr>
          <p:cNvSpPr txBox="1"/>
          <p:nvPr/>
        </p:nvSpPr>
        <p:spPr>
          <a:xfrm>
            <a:off x="8193276" y="3726876"/>
            <a:ext cx="2788318" cy="923330"/>
          </a:xfrm>
          <a:prstGeom prst="rect">
            <a:avLst/>
          </a:prstGeom>
          <a:noFill/>
        </p:spPr>
        <p:txBody>
          <a:bodyPr wrap="square" rtlCol="0">
            <a:spAutoFit/>
          </a:bodyPr>
          <a:lstStyle/>
          <a:p>
            <a:pPr algn="ctr"/>
            <a:r>
              <a:rPr lang="fr-FR" noProof="0" dirty="0"/>
              <a:t>Une évaluation détaillée des risques climatiques est-elle nécessaire?</a:t>
            </a:r>
          </a:p>
        </p:txBody>
      </p:sp>
      <p:cxnSp>
        <p:nvCxnSpPr>
          <p:cNvPr id="8" name="Straight Connector 7">
            <a:extLst>
              <a:ext uri="{FF2B5EF4-FFF2-40B4-BE49-F238E27FC236}">
                <a16:creationId xmlns:a16="http://schemas.microsoft.com/office/drawing/2014/main" id="{F909A2E0-97E0-EF26-D566-2FA79BD80502}"/>
              </a:ext>
            </a:extLst>
          </p:cNvPr>
          <p:cNvCxnSpPr/>
          <p:nvPr/>
        </p:nvCxnSpPr>
        <p:spPr>
          <a:xfrm>
            <a:off x="2604565" y="3429000"/>
            <a:ext cx="0" cy="12380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65079C33-FF81-7FAD-9A8E-20644761EB30}"/>
              </a:ext>
            </a:extLst>
          </p:cNvPr>
          <p:cNvCxnSpPr/>
          <p:nvPr/>
        </p:nvCxnSpPr>
        <p:spPr>
          <a:xfrm>
            <a:off x="2604565" y="4053840"/>
            <a:ext cx="41544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174F732-11DE-5E24-F4F0-D346356190CE}"/>
              </a:ext>
            </a:extLst>
          </p:cNvPr>
          <p:cNvSpPr txBox="1"/>
          <p:nvPr/>
        </p:nvSpPr>
        <p:spPr>
          <a:xfrm>
            <a:off x="2905078" y="3811493"/>
            <a:ext cx="985248" cy="646331"/>
          </a:xfrm>
          <a:prstGeom prst="rect">
            <a:avLst/>
          </a:prstGeom>
          <a:noFill/>
        </p:spPr>
        <p:txBody>
          <a:bodyPr wrap="square" rtlCol="0">
            <a:spAutoFit/>
          </a:bodyPr>
          <a:lstStyle/>
          <a:p>
            <a:pPr algn="ctr"/>
            <a:r>
              <a:rPr lang="fr-FR" noProof="0" dirty="0"/>
              <a:t>Par aléa</a:t>
            </a:r>
          </a:p>
        </p:txBody>
      </p:sp>
      <p:pic>
        <p:nvPicPr>
          <p:cNvPr id="5" name="Picture 4" descr="A diagram of a risk&#10;&#10;Description automatically generated">
            <a:extLst>
              <a:ext uri="{FF2B5EF4-FFF2-40B4-BE49-F238E27FC236}">
                <a16:creationId xmlns:a16="http://schemas.microsoft.com/office/drawing/2014/main" id="{FEB0F020-45DA-17D0-1665-4C51048FE700}"/>
              </a:ext>
            </a:extLst>
          </p:cNvPr>
          <p:cNvPicPr>
            <a:picLocks noChangeAspect="1"/>
          </p:cNvPicPr>
          <p:nvPr/>
        </p:nvPicPr>
        <p:blipFill>
          <a:blip r:embed="rId3"/>
          <a:stretch>
            <a:fillRect/>
          </a:stretch>
        </p:blipFill>
        <p:spPr>
          <a:xfrm>
            <a:off x="2946190" y="525503"/>
            <a:ext cx="4546046" cy="4404185"/>
          </a:xfrm>
          <a:prstGeom prst="rect">
            <a:avLst/>
          </a:prstGeom>
        </p:spPr>
      </p:pic>
      <p:sp>
        <p:nvSpPr>
          <p:cNvPr id="6" name="TextBox 5">
            <a:extLst>
              <a:ext uri="{FF2B5EF4-FFF2-40B4-BE49-F238E27FC236}">
                <a16:creationId xmlns:a16="http://schemas.microsoft.com/office/drawing/2014/main" id="{1818FDAE-465F-01C1-F696-8366600C8465}"/>
              </a:ext>
            </a:extLst>
          </p:cNvPr>
          <p:cNvSpPr txBox="1"/>
          <p:nvPr/>
        </p:nvSpPr>
        <p:spPr>
          <a:xfrm>
            <a:off x="2997258" y="2516803"/>
            <a:ext cx="1169043" cy="400110"/>
          </a:xfrm>
          <a:prstGeom prst="rect">
            <a:avLst/>
          </a:prstGeom>
          <a:solidFill>
            <a:srgbClr val="F7F670"/>
          </a:solidFill>
        </p:spPr>
        <p:txBody>
          <a:bodyPr wrap="square" rtlCol="0">
            <a:spAutoFit/>
          </a:bodyPr>
          <a:lstStyle/>
          <a:p>
            <a:pPr algn="ctr"/>
            <a:r>
              <a:rPr lang="fr-FR" sz="2000" noProof="0" dirty="0"/>
              <a:t>Aléa</a:t>
            </a:r>
          </a:p>
        </p:txBody>
      </p:sp>
      <p:sp>
        <p:nvSpPr>
          <p:cNvPr id="7" name="TextBox 6">
            <a:extLst>
              <a:ext uri="{FF2B5EF4-FFF2-40B4-BE49-F238E27FC236}">
                <a16:creationId xmlns:a16="http://schemas.microsoft.com/office/drawing/2014/main" id="{0E6BBDE8-B25A-4B4C-484F-F4FAD6F3AEBA}"/>
              </a:ext>
            </a:extLst>
          </p:cNvPr>
          <p:cNvSpPr txBox="1"/>
          <p:nvPr/>
        </p:nvSpPr>
        <p:spPr>
          <a:xfrm>
            <a:off x="5385032" y="940961"/>
            <a:ext cx="1606530" cy="400110"/>
          </a:xfrm>
          <a:prstGeom prst="rect">
            <a:avLst/>
          </a:prstGeom>
          <a:solidFill>
            <a:srgbClr val="C4DFFC"/>
          </a:solidFill>
        </p:spPr>
        <p:txBody>
          <a:bodyPr wrap="none" rtlCol="0">
            <a:spAutoFit/>
          </a:bodyPr>
          <a:lstStyle/>
          <a:p>
            <a:r>
              <a:rPr lang="fr-FR" sz="2000" noProof="0" dirty="0"/>
              <a:t>Vulnérabilité</a:t>
            </a:r>
            <a:endParaRPr lang="fr-FR" noProof="0" dirty="0"/>
          </a:p>
        </p:txBody>
      </p:sp>
      <p:sp>
        <p:nvSpPr>
          <p:cNvPr id="9" name="TextBox 8">
            <a:extLst>
              <a:ext uri="{FF2B5EF4-FFF2-40B4-BE49-F238E27FC236}">
                <a16:creationId xmlns:a16="http://schemas.microsoft.com/office/drawing/2014/main" id="{850553C6-B4FF-5BE8-92CD-ED815E203132}"/>
              </a:ext>
            </a:extLst>
          </p:cNvPr>
          <p:cNvSpPr txBox="1"/>
          <p:nvPr/>
        </p:nvSpPr>
        <p:spPr>
          <a:xfrm>
            <a:off x="5408151" y="4143813"/>
            <a:ext cx="1375698" cy="400110"/>
          </a:xfrm>
          <a:prstGeom prst="rect">
            <a:avLst/>
          </a:prstGeom>
          <a:solidFill>
            <a:srgbClr val="C3FFF4"/>
          </a:solidFill>
        </p:spPr>
        <p:txBody>
          <a:bodyPr wrap="none" rtlCol="0">
            <a:spAutoFit/>
          </a:bodyPr>
          <a:lstStyle/>
          <a:p>
            <a:r>
              <a:rPr lang="fr-FR" sz="2000" noProof="0" dirty="0"/>
              <a:t>Exposition</a:t>
            </a:r>
          </a:p>
        </p:txBody>
      </p:sp>
    </p:spTree>
    <p:extLst>
      <p:ext uri="{BB962C8B-B14F-4D97-AF65-F5344CB8AC3E}">
        <p14:creationId xmlns:p14="http://schemas.microsoft.com/office/powerpoint/2010/main" val="4267029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2EC88C1-A534-5CF9-FD7F-7AC3EF7D25BC}"/>
              </a:ext>
            </a:extLst>
          </p:cNvPr>
          <p:cNvSpPr>
            <a:spLocks noGrp="1"/>
          </p:cNvSpPr>
          <p:nvPr>
            <p:ph type="title"/>
          </p:nvPr>
        </p:nvSpPr>
        <p:spPr/>
        <p:txBody>
          <a:bodyPr/>
          <a:lstStyle/>
          <a:p>
            <a:r>
              <a:rPr lang="fr-FR" sz="2400" b="1" noProof="0" dirty="0"/>
              <a:t>Analyse préliminaire du risque climatique : Identifier les aléas climatiques</a:t>
            </a:r>
          </a:p>
        </p:txBody>
      </p:sp>
      <p:sp>
        <p:nvSpPr>
          <p:cNvPr id="4" name="TextBox 3">
            <a:extLst>
              <a:ext uri="{FF2B5EF4-FFF2-40B4-BE49-F238E27FC236}">
                <a16:creationId xmlns:a16="http://schemas.microsoft.com/office/drawing/2014/main" id="{5283ACFC-A7B8-3B7D-2283-86F5227A4C21}"/>
              </a:ext>
            </a:extLst>
          </p:cNvPr>
          <p:cNvSpPr txBox="1"/>
          <p:nvPr/>
        </p:nvSpPr>
        <p:spPr>
          <a:xfrm>
            <a:off x="596900" y="871546"/>
            <a:ext cx="10654870" cy="1015663"/>
          </a:xfrm>
          <a:prstGeom prst="rect">
            <a:avLst/>
          </a:prstGeom>
          <a:noFill/>
        </p:spPr>
        <p:txBody>
          <a:bodyPr wrap="square" rtlCol="0">
            <a:spAutoFit/>
          </a:bodyPr>
          <a:lstStyle/>
          <a:p>
            <a:r>
              <a:rPr lang="fr-FR" sz="2000" noProof="0" dirty="0"/>
              <a:t>Utiliser des modèles climatiques régionaux ou nationaux disponibles publiquement et des bases de données en libre accès.</a:t>
            </a:r>
          </a:p>
          <a:p>
            <a:r>
              <a:rPr lang="fr-FR" sz="2000" noProof="0" dirty="0"/>
              <a:t>Il n’existe pas de règle stricte quant au choix des modèles ou bases de données à utiliser.</a:t>
            </a:r>
          </a:p>
        </p:txBody>
      </p:sp>
      <p:pic>
        <p:nvPicPr>
          <p:cNvPr id="17" name="Picture 16">
            <a:extLst>
              <a:ext uri="{FF2B5EF4-FFF2-40B4-BE49-F238E27FC236}">
                <a16:creationId xmlns:a16="http://schemas.microsoft.com/office/drawing/2014/main" id="{084C7A68-C611-79D3-B1FC-E43C265E68C4}"/>
              </a:ext>
            </a:extLst>
          </p:cNvPr>
          <p:cNvPicPr>
            <a:picLocks noChangeAspect="1"/>
          </p:cNvPicPr>
          <p:nvPr/>
        </p:nvPicPr>
        <p:blipFill rotWithShape="1">
          <a:blip r:embed="rId3">
            <a:extLst>
              <a:ext uri="{28A0092B-C50C-407E-A947-70E740481C1C}">
                <a14:useLocalDpi xmlns:a14="http://schemas.microsoft.com/office/drawing/2010/main" val="0"/>
              </a:ext>
            </a:extLst>
          </a:blip>
          <a:srcRect t="16843" b="10630"/>
          <a:stretch/>
        </p:blipFill>
        <p:spPr>
          <a:xfrm>
            <a:off x="5072804" y="1895820"/>
            <a:ext cx="6806377" cy="4432889"/>
          </a:xfrm>
          <a:prstGeom prst="rect">
            <a:avLst/>
          </a:prstGeom>
        </p:spPr>
      </p:pic>
      <p:sp>
        <p:nvSpPr>
          <p:cNvPr id="18" name="TextBox 17">
            <a:extLst>
              <a:ext uri="{FF2B5EF4-FFF2-40B4-BE49-F238E27FC236}">
                <a16:creationId xmlns:a16="http://schemas.microsoft.com/office/drawing/2014/main" id="{EF064D9C-2209-E5A1-A1EC-880FD2FC8932}"/>
              </a:ext>
            </a:extLst>
          </p:cNvPr>
          <p:cNvSpPr txBox="1"/>
          <p:nvPr/>
        </p:nvSpPr>
        <p:spPr>
          <a:xfrm>
            <a:off x="5072804" y="6449123"/>
            <a:ext cx="2494594" cy="276999"/>
          </a:xfrm>
          <a:prstGeom prst="rect">
            <a:avLst/>
          </a:prstGeom>
          <a:noFill/>
        </p:spPr>
        <p:txBody>
          <a:bodyPr wrap="none" rtlCol="0">
            <a:spAutoFit/>
          </a:bodyPr>
          <a:lstStyle/>
          <a:p>
            <a:r>
              <a:rPr lang="fr-FR" sz="1200" noProof="0" dirty="0"/>
              <a:t>Source: </a:t>
            </a:r>
            <a:r>
              <a:rPr lang="fr-FR" sz="1200" noProof="0" dirty="0">
                <a:hlinkClick r:id="rId4"/>
              </a:rPr>
              <a:t>Global Risk Data Platform</a:t>
            </a:r>
            <a:endParaRPr lang="fr-FR" sz="1200" noProof="0" dirty="0"/>
          </a:p>
        </p:txBody>
      </p:sp>
      <p:pic>
        <p:nvPicPr>
          <p:cNvPr id="22" name="Graphic 21" descr="Bonfire with solid fill">
            <a:extLst>
              <a:ext uri="{FF2B5EF4-FFF2-40B4-BE49-F238E27FC236}">
                <a16:creationId xmlns:a16="http://schemas.microsoft.com/office/drawing/2014/main" id="{6D7669AB-BCD1-232E-499E-AAA4A925668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6900" y="3099549"/>
            <a:ext cx="914400" cy="914400"/>
          </a:xfrm>
          <a:prstGeom prst="rect">
            <a:avLst/>
          </a:prstGeom>
        </p:spPr>
      </p:pic>
      <p:sp>
        <p:nvSpPr>
          <p:cNvPr id="23" name="TextBox 22">
            <a:extLst>
              <a:ext uri="{FF2B5EF4-FFF2-40B4-BE49-F238E27FC236}">
                <a16:creationId xmlns:a16="http://schemas.microsoft.com/office/drawing/2014/main" id="{BBB50622-5B1E-6DDB-62E1-ED6AC8F26DA1}"/>
              </a:ext>
            </a:extLst>
          </p:cNvPr>
          <p:cNvSpPr txBox="1"/>
          <p:nvPr/>
        </p:nvSpPr>
        <p:spPr>
          <a:xfrm>
            <a:off x="1547399" y="3032414"/>
            <a:ext cx="3144522" cy="2554545"/>
          </a:xfrm>
          <a:prstGeom prst="rect">
            <a:avLst/>
          </a:prstGeom>
          <a:noFill/>
        </p:spPr>
        <p:txBody>
          <a:bodyPr wrap="square" rtlCol="0">
            <a:spAutoFit/>
          </a:bodyPr>
          <a:lstStyle/>
          <a:p>
            <a:r>
              <a:rPr lang="fr-FR" sz="2000" noProof="0" dirty="0"/>
              <a:t>Les bases de données en libre accès permettent de consulter les données historiques d’exposition aux aléas naturels, comme cette carte de fréquentation indiquant la fréquence des incendies.</a:t>
            </a:r>
          </a:p>
        </p:txBody>
      </p:sp>
    </p:spTree>
    <p:extLst>
      <p:ext uri="{BB962C8B-B14F-4D97-AF65-F5344CB8AC3E}">
        <p14:creationId xmlns:p14="http://schemas.microsoft.com/office/powerpoint/2010/main" val="3544568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2EC88C1-A534-5CF9-FD7F-7AC3EF7D25BC}"/>
              </a:ext>
            </a:extLst>
          </p:cNvPr>
          <p:cNvSpPr>
            <a:spLocks noGrp="1"/>
          </p:cNvSpPr>
          <p:nvPr>
            <p:ph type="title"/>
          </p:nvPr>
        </p:nvSpPr>
        <p:spPr>
          <a:xfrm>
            <a:off x="596900" y="130175"/>
            <a:ext cx="9648700" cy="853673"/>
          </a:xfrm>
        </p:spPr>
        <p:txBody>
          <a:bodyPr/>
          <a:lstStyle/>
          <a:p>
            <a:r>
              <a:rPr lang="fr-FR" sz="2400" b="1" noProof="0" dirty="0"/>
              <a:t>Analyse préliminaire du risque climatique : Évaluer le niveau d’exposition</a:t>
            </a:r>
            <a:br>
              <a:rPr lang="fr-FR" noProof="0" dirty="0"/>
            </a:br>
            <a:endParaRPr lang="fr-FR" noProof="0" dirty="0"/>
          </a:p>
        </p:txBody>
      </p:sp>
      <p:sp>
        <p:nvSpPr>
          <p:cNvPr id="2" name="TextBox 1">
            <a:extLst>
              <a:ext uri="{FF2B5EF4-FFF2-40B4-BE49-F238E27FC236}">
                <a16:creationId xmlns:a16="http://schemas.microsoft.com/office/drawing/2014/main" id="{EBA8F4D0-CCF7-F25D-553D-BB2DB97D5F02}"/>
              </a:ext>
            </a:extLst>
          </p:cNvPr>
          <p:cNvSpPr txBox="1"/>
          <p:nvPr/>
        </p:nvSpPr>
        <p:spPr>
          <a:xfrm>
            <a:off x="768565" y="1339566"/>
            <a:ext cx="10654869" cy="707886"/>
          </a:xfrm>
          <a:prstGeom prst="rect">
            <a:avLst/>
          </a:prstGeom>
          <a:noFill/>
        </p:spPr>
        <p:txBody>
          <a:bodyPr wrap="square" rtlCol="0">
            <a:spAutoFit/>
          </a:bodyPr>
          <a:lstStyle/>
          <a:p>
            <a:r>
              <a:rPr lang="fr-FR" sz="2000" noProof="0" dirty="0"/>
              <a:t>En de termes simples, quelle est la probabilité que l’infrastructure du projet ou ses usagers soient exposés à l’aléa au cours des différentes phases du projet?</a:t>
            </a:r>
          </a:p>
        </p:txBody>
      </p:sp>
      <p:graphicFrame>
        <p:nvGraphicFramePr>
          <p:cNvPr id="3" name="Table 3">
            <a:extLst>
              <a:ext uri="{FF2B5EF4-FFF2-40B4-BE49-F238E27FC236}">
                <a16:creationId xmlns:a16="http://schemas.microsoft.com/office/drawing/2014/main" id="{98822E5A-AFE3-756C-0255-F547631D1FCB}"/>
              </a:ext>
            </a:extLst>
          </p:cNvPr>
          <p:cNvGraphicFramePr>
            <a:graphicFrameLocks noGrp="1"/>
          </p:cNvGraphicFramePr>
          <p:nvPr>
            <p:extLst>
              <p:ext uri="{D42A27DB-BD31-4B8C-83A1-F6EECF244321}">
                <p14:modId xmlns:p14="http://schemas.microsoft.com/office/powerpoint/2010/main" val="3131479750"/>
              </p:ext>
            </p:extLst>
          </p:nvPr>
        </p:nvGraphicFramePr>
        <p:xfrm>
          <a:off x="768565" y="2193414"/>
          <a:ext cx="10654869" cy="3258262"/>
        </p:xfrm>
        <a:graphic>
          <a:graphicData uri="http://schemas.openxmlformats.org/drawingml/2006/table">
            <a:tbl>
              <a:tblPr firstRow="1" bandRow="1">
                <a:tableStyleId>{5C22544A-7EE6-4342-B048-85BDC9FD1C3A}</a:tableStyleId>
              </a:tblPr>
              <a:tblGrid>
                <a:gridCol w="2229278">
                  <a:extLst>
                    <a:ext uri="{9D8B030D-6E8A-4147-A177-3AD203B41FA5}">
                      <a16:colId xmlns:a16="http://schemas.microsoft.com/office/drawing/2014/main" val="4145782009"/>
                    </a:ext>
                  </a:extLst>
                </a:gridCol>
                <a:gridCol w="6041985">
                  <a:extLst>
                    <a:ext uri="{9D8B030D-6E8A-4147-A177-3AD203B41FA5}">
                      <a16:colId xmlns:a16="http://schemas.microsoft.com/office/drawing/2014/main" val="597074991"/>
                    </a:ext>
                  </a:extLst>
                </a:gridCol>
                <a:gridCol w="2383606">
                  <a:extLst>
                    <a:ext uri="{9D8B030D-6E8A-4147-A177-3AD203B41FA5}">
                      <a16:colId xmlns:a16="http://schemas.microsoft.com/office/drawing/2014/main" val="1390416029"/>
                    </a:ext>
                  </a:extLst>
                </a:gridCol>
              </a:tblGrid>
              <a:tr h="455788">
                <a:tc>
                  <a:txBody>
                    <a:bodyPr/>
                    <a:lstStyle/>
                    <a:p>
                      <a:r>
                        <a:rPr lang="fr-FR" sz="1800" b="1" i="0" u="none" strike="noStrike" kern="1200" noProof="0" dirty="0">
                          <a:solidFill>
                            <a:schemeClr val="lt1"/>
                          </a:solidFill>
                          <a:effectLst/>
                          <a:latin typeface="+mn-lt"/>
                          <a:ea typeface="+mn-ea"/>
                          <a:cs typeface="+mn-cs"/>
                        </a:rPr>
                        <a:t>Niveau d’exposition</a:t>
                      </a:r>
                      <a:endParaRPr lang="fr-FR" sz="1800" b="1" noProof="0" dirty="0"/>
                    </a:p>
                  </a:txBody>
                  <a:tcPr/>
                </a:tc>
                <a:tc>
                  <a:txBody>
                    <a:bodyPr/>
                    <a:lstStyle/>
                    <a:p>
                      <a:r>
                        <a:rPr lang="fr-FR" sz="1800" b="1" i="0" u="none" strike="noStrike" kern="1200" noProof="0" dirty="0">
                          <a:solidFill>
                            <a:schemeClr val="lt1"/>
                          </a:solidFill>
                          <a:effectLst/>
                          <a:latin typeface="+mn-lt"/>
                          <a:ea typeface="+mn-ea"/>
                          <a:cs typeface="+mn-cs"/>
                        </a:rPr>
                        <a:t>Définition</a:t>
                      </a:r>
                      <a:endParaRPr lang="fr-FR" sz="1800" b="1" noProof="0" dirty="0"/>
                    </a:p>
                  </a:txBody>
                  <a:tcPr/>
                </a:tc>
                <a:tc>
                  <a:txBody>
                    <a:bodyPr/>
                    <a:lstStyle/>
                    <a:p>
                      <a:r>
                        <a:rPr lang="fr-FR" sz="1800" b="1" i="0" u="none" strike="noStrike" kern="1200" noProof="0" dirty="0">
                          <a:solidFill>
                            <a:schemeClr val="lt1"/>
                          </a:solidFill>
                          <a:effectLst/>
                          <a:latin typeface="+mn-lt"/>
                          <a:ea typeface="+mn-ea"/>
                          <a:cs typeface="+mn-cs"/>
                        </a:rPr>
                        <a:t>Classe d’exposition</a:t>
                      </a:r>
                      <a:endParaRPr lang="fr-FR" sz="1800" b="1" noProof="0" dirty="0"/>
                    </a:p>
                  </a:txBody>
                  <a:tcPr/>
                </a:tc>
                <a:extLst>
                  <a:ext uri="{0D108BD9-81ED-4DB2-BD59-A6C34878D82A}">
                    <a16:rowId xmlns:a16="http://schemas.microsoft.com/office/drawing/2014/main" val="1855811183"/>
                  </a:ext>
                </a:extLst>
              </a:tr>
              <a:tr h="938950">
                <a:tc>
                  <a:txBody>
                    <a:bodyPr/>
                    <a:lstStyle/>
                    <a:p>
                      <a:r>
                        <a:rPr lang="fr-FR" sz="1800" b="0" i="0" u="none" strike="noStrike" kern="1200" noProof="0" dirty="0">
                          <a:solidFill>
                            <a:schemeClr val="dk1"/>
                          </a:solidFill>
                          <a:effectLst/>
                          <a:latin typeface="+mn-lt"/>
                          <a:ea typeface="+mn-ea"/>
                          <a:cs typeface="+mn-cs"/>
                        </a:rPr>
                        <a:t>Élevé</a:t>
                      </a:r>
                      <a:endParaRPr lang="fr-FR" sz="1800"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L’aléa est </a:t>
                      </a:r>
                      <a:r>
                        <a:rPr lang="fr-FR" sz="1800" b="1" i="0" u="none" strike="noStrike" kern="1200" noProof="0" dirty="0">
                          <a:solidFill>
                            <a:schemeClr val="dk1"/>
                          </a:solidFill>
                          <a:effectLst/>
                          <a:latin typeface="+mn-lt"/>
                          <a:ea typeface="+mn-ea"/>
                          <a:cs typeface="+mn-cs"/>
                        </a:rPr>
                        <a:t>très susceptible de se produire</a:t>
                      </a:r>
                      <a:r>
                        <a:rPr lang="fr-FR" sz="1800" b="0" i="0" u="none" strike="noStrike" kern="1200" noProof="0" dirty="0">
                          <a:solidFill>
                            <a:schemeClr val="dk1"/>
                          </a:solidFill>
                          <a:effectLst/>
                          <a:latin typeface="+mn-lt"/>
                          <a:ea typeface="+mn-ea"/>
                          <a:cs typeface="+mn-cs"/>
                        </a:rPr>
                        <a:t> pendant les phases de construction et d’exploitation du projet.</a:t>
                      </a:r>
                      <a:endParaRPr lang="fr-FR" sz="1800" noProof="0" dirty="0"/>
                    </a:p>
                  </a:txBody>
                  <a:tcPr/>
                </a:tc>
                <a:tc>
                  <a:txBody>
                    <a:bodyPr/>
                    <a:lstStyle/>
                    <a:p>
                      <a:r>
                        <a:rPr lang="fr-FR" sz="1800" noProof="0" dirty="0"/>
                        <a:t>3</a:t>
                      </a:r>
                    </a:p>
                  </a:txBody>
                  <a:tcPr/>
                </a:tc>
                <a:extLst>
                  <a:ext uri="{0D108BD9-81ED-4DB2-BD59-A6C34878D82A}">
                    <a16:rowId xmlns:a16="http://schemas.microsoft.com/office/drawing/2014/main" val="3845634673"/>
                  </a:ext>
                </a:extLst>
              </a:tr>
              <a:tr h="960699">
                <a:tc>
                  <a:txBody>
                    <a:bodyPr/>
                    <a:lstStyle/>
                    <a:p>
                      <a:r>
                        <a:rPr lang="fr-FR" sz="1800" noProof="0" dirty="0"/>
                        <a:t>Moyen</a:t>
                      </a:r>
                    </a:p>
                  </a:txBody>
                  <a:tcPr/>
                </a:tc>
                <a:tc>
                  <a:txBody>
                    <a:bodyPr/>
                    <a:lstStyle/>
                    <a:p>
                      <a:pPr rtl="0"/>
                      <a:r>
                        <a:rPr lang="fr-FR" sz="1800" b="0" i="0" u="none" strike="noStrike" kern="1200" noProof="0" dirty="0">
                          <a:solidFill>
                            <a:schemeClr val="dk1"/>
                          </a:solidFill>
                          <a:effectLst/>
                          <a:latin typeface="+mn-lt"/>
                          <a:ea typeface="+mn-ea"/>
                          <a:cs typeface="+mn-cs"/>
                        </a:rPr>
                        <a:t>L’aléa est </a:t>
                      </a:r>
                      <a:r>
                        <a:rPr lang="fr-FR" sz="1800" b="1" i="0" u="none" strike="noStrike" kern="1200" noProof="0" dirty="0">
                          <a:solidFill>
                            <a:schemeClr val="dk1"/>
                          </a:solidFill>
                          <a:effectLst/>
                          <a:latin typeface="+mn-lt"/>
                          <a:ea typeface="+mn-ea"/>
                          <a:cs typeface="+mn-cs"/>
                        </a:rPr>
                        <a:t>assez susceptible de se produire </a:t>
                      </a:r>
                      <a:r>
                        <a:rPr lang="fr-FR" sz="1800" b="0" i="0" u="none" strike="noStrike" kern="1200" noProof="0" dirty="0">
                          <a:solidFill>
                            <a:schemeClr val="dk1"/>
                          </a:solidFill>
                          <a:effectLst/>
                          <a:latin typeface="+mn-lt"/>
                          <a:ea typeface="+mn-ea"/>
                          <a:cs typeface="+mn-cs"/>
                        </a:rPr>
                        <a:t>pendant les phases de construction et d’exploitation du projet.</a:t>
                      </a:r>
                    </a:p>
                  </a:txBody>
                  <a:tcPr/>
                </a:tc>
                <a:tc>
                  <a:txBody>
                    <a:bodyPr/>
                    <a:lstStyle/>
                    <a:p>
                      <a:r>
                        <a:rPr lang="fr-FR" sz="1800" noProof="0" dirty="0"/>
                        <a:t>2</a:t>
                      </a:r>
                    </a:p>
                  </a:txBody>
                  <a:tcPr/>
                </a:tc>
                <a:extLst>
                  <a:ext uri="{0D108BD9-81ED-4DB2-BD59-A6C34878D82A}">
                    <a16:rowId xmlns:a16="http://schemas.microsoft.com/office/drawing/2014/main" val="4117780824"/>
                  </a:ext>
                </a:extLst>
              </a:tr>
              <a:tr h="902825">
                <a:tc>
                  <a:txBody>
                    <a:bodyPr/>
                    <a:lstStyle/>
                    <a:p>
                      <a:r>
                        <a:rPr lang="fr-FR" sz="1800" noProof="0" dirty="0"/>
                        <a:t>Faible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L’aléa est </a:t>
                      </a:r>
                      <a:r>
                        <a:rPr lang="fr-FR" sz="1800" b="1" i="0" u="none" strike="noStrike" kern="1200" noProof="0" dirty="0">
                          <a:solidFill>
                            <a:schemeClr val="dk1"/>
                          </a:solidFill>
                          <a:effectLst/>
                          <a:latin typeface="+mn-lt"/>
                          <a:ea typeface="+mn-ea"/>
                          <a:cs typeface="+mn-cs"/>
                        </a:rPr>
                        <a:t>peu susceptible de se produire </a:t>
                      </a:r>
                      <a:r>
                        <a:rPr lang="fr-FR" sz="1800" b="0" i="0" u="none" strike="noStrike" kern="1200" noProof="0" dirty="0">
                          <a:solidFill>
                            <a:schemeClr val="dk1"/>
                          </a:solidFill>
                          <a:effectLst/>
                          <a:latin typeface="+mn-lt"/>
                          <a:ea typeface="+mn-ea"/>
                          <a:cs typeface="+mn-cs"/>
                        </a:rPr>
                        <a:t>pendant les phases de construction et d’exploitation du projet.</a:t>
                      </a:r>
                      <a:endParaRPr lang="fr-FR" sz="1800" noProof="0" dirty="0"/>
                    </a:p>
                  </a:txBody>
                  <a:tcPr/>
                </a:tc>
                <a:tc>
                  <a:txBody>
                    <a:bodyPr/>
                    <a:lstStyle/>
                    <a:p>
                      <a:r>
                        <a:rPr lang="fr-FR" sz="1800" noProof="0" dirty="0"/>
                        <a:t>1</a:t>
                      </a:r>
                    </a:p>
                  </a:txBody>
                  <a:tcPr/>
                </a:tc>
                <a:extLst>
                  <a:ext uri="{0D108BD9-81ED-4DB2-BD59-A6C34878D82A}">
                    <a16:rowId xmlns:a16="http://schemas.microsoft.com/office/drawing/2014/main" val="3295776202"/>
                  </a:ext>
                </a:extLst>
              </a:tr>
            </a:tbl>
          </a:graphicData>
        </a:graphic>
      </p:graphicFrame>
    </p:spTree>
    <p:extLst>
      <p:ext uri="{BB962C8B-B14F-4D97-AF65-F5344CB8AC3E}">
        <p14:creationId xmlns:p14="http://schemas.microsoft.com/office/powerpoint/2010/main" val="2203883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CCB37-7786-DF36-4A6D-3B97C4D8C315}"/>
              </a:ext>
            </a:extLst>
          </p:cNvPr>
          <p:cNvSpPr>
            <a:spLocks noGrp="1"/>
          </p:cNvSpPr>
          <p:nvPr>
            <p:ph type="title"/>
          </p:nvPr>
        </p:nvSpPr>
        <p:spPr>
          <a:xfrm>
            <a:off x="596899" y="59735"/>
            <a:ext cx="9843885" cy="817137"/>
          </a:xfrm>
        </p:spPr>
        <p:txBody>
          <a:bodyPr/>
          <a:lstStyle/>
          <a:p>
            <a:r>
              <a:rPr lang="fr-FR" sz="2400" b="1" noProof="0" dirty="0"/>
              <a:t>Analyse préliminaire du risque climatique : Estimation de l’impact d’un aléa</a:t>
            </a:r>
            <a:br>
              <a:rPr lang="fr-FR" sz="2400" b="1" noProof="0" dirty="0"/>
            </a:br>
            <a:endParaRPr lang="fr-FR" sz="2400" b="1" noProof="0" dirty="0"/>
          </a:p>
        </p:txBody>
      </p:sp>
      <p:graphicFrame>
        <p:nvGraphicFramePr>
          <p:cNvPr id="4" name="Table 3">
            <a:extLst>
              <a:ext uri="{FF2B5EF4-FFF2-40B4-BE49-F238E27FC236}">
                <a16:creationId xmlns:a16="http://schemas.microsoft.com/office/drawing/2014/main" id="{4B903243-130E-C415-F95B-99C091EB5334}"/>
              </a:ext>
            </a:extLst>
          </p:cNvPr>
          <p:cNvGraphicFramePr>
            <a:graphicFrameLocks noGrp="1"/>
          </p:cNvGraphicFramePr>
          <p:nvPr>
            <p:extLst>
              <p:ext uri="{D42A27DB-BD31-4B8C-83A1-F6EECF244321}">
                <p14:modId xmlns:p14="http://schemas.microsoft.com/office/powerpoint/2010/main" val="761390931"/>
              </p:ext>
            </p:extLst>
          </p:nvPr>
        </p:nvGraphicFramePr>
        <p:xfrm>
          <a:off x="596899" y="1630370"/>
          <a:ext cx="10654870" cy="3771536"/>
        </p:xfrm>
        <a:graphic>
          <a:graphicData uri="http://schemas.openxmlformats.org/drawingml/2006/table">
            <a:tbl>
              <a:tblPr firstRow="1" bandRow="1">
                <a:tableStyleId>{5C22544A-7EE6-4342-B048-85BDC9FD1C3A}</a:tableStyleId>
              </a:tblPr>
              <a:tblGrid>
                <a:gridCol w="1868509">
                  <a:extLst>
                    <a:ext uri="{9D8B030D-6E8A-4147-A177-3AD203B41FA5}">
                      <a16:colId xmlns:a16="http://schemas.microsoft.com/office/drawing/2014/main" val="4145782009"/>
                    </a:ext>
                  </a:extLst>
                </a:gridCol>
                <a:gridCol w="6898511">
                  <a:extLst>
                    <a:ext uri="{9D8B030D-6E8A-4147-A177-3AD203B41FA5}">
                      <a16:colId xmlns:a16="http://schemas.microsoft.com/office/drawing/2014/main" val="597074991"/>
                    </a:ext>
                  </a:extLst>
                </a:gridCol>
                <a:gridCol w="1887850">
                  <a:extLst>
                    <a:ext uri="{9D8B030D-6E8A-4147-A177-3AD203B41FA5}">
                      <a16:colId xmlns:a16="http://schemas.microsoft.com/office/drawing/2014/main" val="1390416029"/>
                    </a:ext>
                  </a:extLst>
                </a:gridCol>
              </a:tblGrid>
              <a:tr h="423098">
                <a:tc>
                  <a:txBody>
                    <a:bodyPr/>
                    <a:lstStyle/>
                    <a:p>
                      <a:r>
                        <a:rPr lang="fr-FR" sz="1800" b="1" i="0" u="none" strike="noStrike" kern="1200" noProof="0" dirty="0">
                          <a:solidFill>
                            <a:schemeClr val="lt1"/>
                          </a:solidFill>
                          <a:effectLst/>
                          <a:latin typeface="+mn-lt"/>
                          <a:ea typeface="+mn-ea"/>
                          <a:cs typeface="+mn-cs"/>
                        </a:rPr>
                        <a:t>Niveau d’impact</a:t>
                      </a:r>
                      <a:endParaRPr lang="fr-FR" sz="1800" b="1" noProof="0" dirty="0"/>
                    </a:p>
                  </a:txBody>
                  <a:tcPr/>
                </a:tc>
                <a:tc>
                  <a:txBody>
                    <a:bodyPr/>
                    <a:lstStyle/>
                    <a:p>
                      <a:r>
                        <a:rPr lang="fr-FR" sz="1800" b="1" i="0" u="none" strike="noStrike" kern="1200" noProof="0" dirty="0">
                          <a:solidFill>
                            <a:schemeClr val="lt1"/>
                          </a:solidFill>
                          <a:effectLst/>
                          <a:latin typeface="+mn-lt"/>
                          <a:ea typeface="+mn-ea"/>
                          <a:cs typeface="+mn-cs"/>
                        </a:rPr>
                        <a:t>Définition</a:t>
                      </a:r>
                      <a:endParaRPr lang="fr-FR" sz="1800" b="1" noProof="0" dirty="0"/>
                    </a:p>
                  </a:txBody>
                  <a:tcPr/>
                </a:tc>
                <a:tc>
                  <a:txBody>
                    <a:bodyPr/>
                    <a:lstStyle/>
                    <a:p>
                      <a:r>
                        <a:rPr lang="fr-FR" sz="1800" b="0" i="0" u="none" strike="noStrike" kern="1200" noProof="0" dirty="0">
                          <a:solidFill>
                            <a:schemeClr val="lt1"/>
                          </a:solidFill>
                          <a:effectLst/>
                          <a:latin typeface="+mn-lt"/>
                          <a:ea typeface="+mn-ea"/>
                          <a:cs typeface="+mn-cs"/>
                        </a:rPr>
                        <a:t>Classe d’Impact</a:t>
                      </a:r>
                      <a:endParaRPr lang="fr-FR" sz="1800" noProof="0" dirty="0"/>
                    </a:p>
                  </a:txBody>
                  <a:tcPr/>
                </a:tc>
                <a:extLst>
                  <a:ext uri="{0D108BD9-81ED-4DB2-BD59-A6C34878D82A}">
                    <a16:rowId xmlns:a16="http://schemas.microsoft.com/office/drawing/2014/main" val="1855811183"/>
                  </a:ext>
                </a:extLst>
              </a:tr>
              <a:tr h="944376">
                <a:tc>
                  <a:txBody>
                    <a:bodyPr/>
                    <a:lstStyle/>
                    <a:p>
                      <a:r>
                        <a:rPr lang="fr-FR" sz="1800" b="0" i="0" u="none" strike="noStrike" kern="1200" noProof="0" dirty="0">
                          <a:solidFill>
                            <a:schemeClr val="dk1"/>
                          </a:solidFill>
                          <a:effectLst/>
                          <a:latin typeface="+mn-lt"/>
                          <a:ea typeface="+mn-ea"/>
                          <a:cs typeface="+mn-cs"/>
                        </a:rPr>
                        <a:t>Élevé</a:t>
                      </a:r>
                      <a:endParaRPr lang="fr-FR" sz="1800" noProof="0" dirty="0"/>
                    </a:p>
                  </a:txBody>
                  <a:tcPr/>
                </a:tc>
                <a:tc>
                  <a:txBody>
                    <a:bodyPr/>
                    <a:lstStyle/>
                    <a:p>
                      <a:pPr rtl="0"/>
                      <a:r>
                        <a:rPr lang="fr-FR" sz="1800" b="0" i="0" u="none" strike="noStrike" kern="1200" noProof="0" dirty="0">
                          <a:solidFill>
                            <a:schemeClr val="dk1"/>
                          </a:solidFill>
                          <a:effectLst/>
                          <a:latin typeface="+mn-lt"/>
                          <a:ea typeface="+mn-ea"/>
                          <a:cs typeface="+mn-cs"/>
                        </a:rPr>
                        <a:t>L’aléa (s’il se produit) est susceptible de causer </a:t>
                      </a:r>
                      <a:r>
                        <a:rPr lang="fr-FR" sz="1800" b="1" i="0" u="none" strike="noStrike" kern="1200" noProof="0" dirty="0">
                          <a:solidFill>
                            <a:schemeClr val="dk1"/>
                          </a:solidFill>
                          <a:effectLst/>
                          <a:latin typeface="+mn-lt"/>
                          <a:ea typeface="+mn-ea"/>
                          <a:cs typeface="+mn-cs"/>
                        </a:rPr>
                        <a:t>des dommages majeurs ou une perturbation importante </a:t>
                      </a:r>
                      <a:r>
                        <a:rPr lang="fr-FR" sz="1800" b="0" i="0" u="none" strike="noStrike" kern="1200" noProof="0" dirty="0">
                          <a:solidFill>
                            <a:schemeClr val="dk1"/>
                          </a:solidFill>
                          <a:effectLst/>
                          <a:latin typeface="+mn-lt"/>
                          <a:ea typeface="+mn-ea"/>
                          <a:cs typeface="+mn-cs"/>
                        </a:rPr>
                        <a:t>pendant les phases de construction et d’exploitation du projet</a:t>
                      </a:r>
                    </a:p>
                    <a:p>
                      <a:pPr rtl="0"/>
                      <a:endParaRPr lang="fr-FR" sz="1800" b="0" i="0" u="none" strike="noStrike" kern="1200" noProof="0" dirty="0">
                        <a:solidFill>
                          <a:schemeClr val="dk1"/>
                        </a:solidFill>
                        <a:effectLst/>
                        <a:latin typeface="+mn-lt"/>
                        <a:ea typeface="+mn-ea"/>
                        <a:cs typeface="+mn-cs"/>
                      </a:endParaRPr>
                    </a:p>
                  </a:txBody>
                  <a:tcPr/>
                </a:tc>
                <a:tc>
                  <a:txBody>
                    <a:bodyPr/>
                    <a:lstStyle/>
                    <a:p>
                      <a:r>
                        <a:rPr lang="fr-FR" sz="1800" noProof="0" dirty="0"/>
                        <a:t>3</a:t>
                      </a:r>
                    </a:p>
                  </a:txBody>
                  <a:tcPr/>
                </a:tc>
                <a:extLst>
                  <a:ext uri="{0D108BD9-81ED-4DB2-BD59-A6C34878D82A}">
                    <a16:rowId xmlns:a16="http://schemas.microsoft.com/office/drawing/2014/main" val="3845634673"/>
                  </a:ext>
                </a:extLst>
              </a:tr>
              <a:tr h="970998">
                <a:tc>
                  <a:txBody>
                    <a:bodyPr/>
                    <a:lstStyle/>
                    <a:p>
                      <a:r>
                        <a:rPr lang="fr-FR" sz="1800" b="0" i="0" u="none" strike="noStrike" kern="1200" noProof="0" dirty="0">
                          <a:solidFill>
                            <a:schemeClr val="dk1"/>
                          </a:solidFill>
                          <a:effectLst/>
                          <a:latin typeface="+mn-lt"/>
                          <a:ea typeface="+mn-ea"/>
                          <a:cs typeface="+mn-cs"/>
                        </a:rPr>
                        <a:t>Moyen</a:t>
                      </a:r>
                      <a:endParaRPr lang="fr-FR" sz="1800"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L’aléa (s’il se produit) est susceptible de causer </a:t>
                      </a:r>
                      <a:r>
                        <a:rPr lang="fr-FR" sz="1800" b="1" i="0" u="none" strike="noStrike" kern="1200" noProof="0" dirty="0">
                          <a:solidFill>
                            <a:schemeClr val="dk1"/>
                          </a:solidFill>
                          <a:effectLst/>
                          <a:latin typeface="+mn-lt"/>
                          <a:ea typeface="+mn-ea"/>
                          <a:cs typeface="+mn-cs"/>
                        </a:rPr>
                        <a:t>des dommages modérés ou une perturbation intermédiaire </a:t>
                      </a:r>
                      <a:r>
                        <a:rPr lang="fr-FR" sz="1800" b="0" i="0" u="none" strike="noStrike" kern="1200" noProof="0" dirty="0">
                          <a:solidFill>
                            <a:schemeClr val="dk1"/>
                          </a:solidFill>
                          <a:effectLst/>
                          <a:latin typeface="+mn-lt"/>
                          <a:ea typeface="+mn-ea"/>
                          <a:cs typeface="+mn-cs"/>
                        </a:rPr>
                        <a:t>pendant les phases de construction et d’exploitation du projet</a:t>
                      </a:r>
                      <a:endParaRPr lang="fr-FR" sz="1800" noProof="0" dirty="0"/>
                    </a:p>
                  </a:txBody>
                  <a:tcPr/>
                </a:tc>
                <a:tc>
                  <a:txBody>
                    <a:bodyPr/>
                    <a:lstStyle/>
                    <a:p>
                      <a:r>
                        <a:rPr lang="fr-FR" sz="1800" noProof="0" dirty="0"/>
                        <a:t>2</a:t>
                      </a:r>
                    </a:p>
                  </a:txBody>
                  <a:tcPr/>
                </a:tc>
                <a:extLst>
                  <a:ext uri="{0D108BD9-81ED-4DB2-BD59-A6C34878D82A}">
                    <a16:rowId xmlns:a16="http://schemas.microsoft.com/office/drawing/2014/main" val="4117780824"/>
                  </a:ext>
                </a:extLst>
              </a:tr>
              <a:tr h="527802">
                <a:tc>
                  <a:txBody>
                    <a:bodyPr/>
                    <a:lstStyle/>
                    <a:p>
                      <a:r>
                        <a:rPr lang="fr-FR" sz="1800" noProof="0" dirty="0"/>
                        <a:t> </a:t>
                      </a:r>
                      <a:r>
                        <a:rPr lang="fr-FR" sz="1800" b="0" i="0" u="none" strike="noStrike" kern="1200" noProof="0" dirty="0">
                          <a:solidFill>
                            <a:schemeClr val="dk1"/>
                          </a:solidFill>
                          <a:effectLst/>
                          <a:latin typeface="+mn-lt"/>
                          <a:ea typeface="+mn-ea"/>
                          <a:cs typeface="+mn-cs"/>
                        </a:rPr>
                        <a:t>Faible</a:t>
                      </a:r>
                      <a:endParaRPr lang="fr-FR" sz="1800"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L’aléa (s’il se produit) est susceptible de causer </a:t>
                      </a:r>
                      <a:r>
                        <a:rPr lang="fr-FR" sz="1800" b="1" i="0" u="none" strike="noStrike" kern="1200" noProof="0" dirty="0">
                          <a:solidFill>
                            <a:schemeClr val="dk1"/>
                          </a:solidFill>
                          <a:effectLst/>
                          <a:latin typeface="+mn-lt"/>
                          <a:ea typeface="+mn-ea"/>
                          <a:cs typeface="+mn-cs"/>
                        </a:rPr>
                        <a:t>peu ou pas de dommages ni de perturbations</a:t>
                      </a:r>
                      <a:r>
                        <a:rPr lang="fr-FR" sz="1800" b="0" i="0" u="none" strike="noStrike" kern="1200" noProof="0" dirty="0">
                          <a:solidFill>
                            <a:schemeClr val="dk1"/>
                          </a:solidFill>
                          <a:effectLst/>
                          <a:latin typeface="+mn-lt"/>
                          <a:ea typeface="+mn-ea"/>
                          <a:cs typeface="+mn-cs"/>
                        </a:rPr>
                        <a:t> pendant les phases de construction et d’exploitation du projet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noProof="0" dirty="0"/>
                    </a:p>
                  </a:txBody>
                  <a:tcPr/>
                </a:tc>
                <a:tc>
                  <a:txBody>
                    <a:bodyPr/>
                    <a:lstStyle/>
                    <a:p>
                      <a:r>
                        <a:rPr lang="fr-FR" sz="1800" noProof="0" dirty="0"/>
                        <a:t>1</a:t>
                      </a:r>
                    </a:p>
                  </a:txBody>
                  <a:tcPr/>
                </a:tc>
                <a:extLst>
                  <a:ext uri="{0D108BD9-81ED-4DB2-BD59-A6C34878D82A}">
                    <a16:rowId xmlns:a16="http://schemas.microsoft.com/office/drawing/2014/main" val="3295776202"/>
                  </a:ext>
                </a:extLst>
              </a:tr>
            </a:tbl>
          </a:graphicData>
        </a:graphic>
      </p:graphicFrame>
      <p:sp>
        <p:nvSpPr>
          <p:cNvPr id="3" name="TextBox 2">
            <a:extLst>
              <a:ext uri="{FF2B5EF4-FFF2-40B4-BE49-F238E27FC236}">
                <a16:creationId xmlns:a16="http://schemas.microsoft.com/office/drawing/2014/main" id="{80C650FF-DBA8-F544-44BB-8275066324A1}"/>
              </a:ext>
            </a:extLst>
          </p:cNvPr>
          <p:cNvSpPr txBox="1"/>
          <p:nvPr/>
        </p:nvSpPr>
        <p:spPr>
          <a:xfrm>
            <a:off x="596899" y="1146163"/>
            <a:ext cx="10654869" cy="400110"/>
          </a:xfrm>
          <a:prstGeom prst="rect">
            <a:avLst/>
          </a:prstGeom>
          <a:noFill/>
        </p:spPr>
        <p:txBody>
          <a:bodyPr wrap="square" rtlCol="0">
            <a:spAutoFit/>
          </a:bodyPr>
          <a:lstStyle/>
          <a:p>
            <a:r>
              <a:rPr lang="fr-FR" sz="2000" noProof="0" dirty="0"/>
              <a:t>En termes simples, quelle est la gravité probable des conséquences de l’aléa?</a:t>
            </a:r>
          </a:p>
        </p:txBody>
      </p:sp>
    </p:spTree>
    <p:extLst>
      <p:ext uri="{BB962C8B-B14F-4D97-AF65-F5344CB8AC3E}">
        <p14:creationId xmlns:p14="http://schemas.microsoft.com/office/powerpoint/2010/main" val="1472508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18">
            <a:extLst>
              <a:ext uri="{FF2B5EF4-FFF2-40B4-BE49-F238E27FC236}">
                <a16:creationId xmlns:a16="http://schemas.microsoft.com/office/drawing/2014/main" id="{89F660EE-CE32-65A2-A1C5-35DD167E7FBA}"/>
              </a:ext>
            </a:extLst>
          </p:cNvPr>
          <p:cNvSpPr/>
          <p:nvPr/>
        </p:nvSpPr>
        <p:spPr>
          <a:xfrm>
            <a:off x="7117079" y="1765730"/>
            <a:ext cx="4959846" cy="658497"/>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solidFill>
                  <a:schemeClr val="tx1"/>
                </a:solidFill>
              </a:rPr>
              <a:t>PPP résilient au climat</a:t>
            </a:r>
          </a:p>
        </p:txBody>
      </p:sp>
      <p:sp>
        <p:nvSpPr>
          <p:cNvPr id="5" name="Title 4">
            <a:extLst>
              <a:ext uri="{FF2B5EF4-FFF2-40B4-BE49-F238E27FC236}">
                <a16:creationId xmlns:a16="http://schemas.microsoft.com/office/drawing/2014/main" id="{72EC88C1-A534-5CF9-FD7F-7AC3EF7D25BC}"/>
              </a:ext>
            </a:extLst>
          </p:cNvPr>
          <p:cNvSpPr>
            <a:spLocks noGrp="1"/>
          </p:cNvSpPr>
          <p:nvPr>
            <p:ph type="title"/>
          </p:nvPr>
        </p:nvSpPr>
        <p:spPr/>
        <p:txBody>
          <a:bodyPr/>
          <a:lstStyle/>
          <a:p>
            <a:r>
              <a:rPr lang="fr-FR" sz="2400" b="1" noProof="0" dirty="0"/>
              <a:t>Analyse préliminaire du risque climatique : Niveau de risque</a:t>
            </a:r>
            <a:br>
              <a:rPr lang="fr-FR" sz="2400" b="1" noProof="0" dirty="0"/>
            </a:br>
            <a:endParaRPr lang="fr-FR" sz="2400" b="1" noProof="0" dirty="0"/>
          </a:p>
        </p:txBody>
      </p:sp>
      <p:graphicFrame>
        <p:nvGraphicFramePr>
          <p:cNvPr id="2" name="Table 20">
            <a:extLst>
              <a:ext uri="{FF2B5EF4-FFF2-40B4-BE49-F238E27FC236}">
                <a16:creationId xmlns:a16="http://schemas.microsoft.com/office/drawing/2014/main" id="{72A6DE6E-57A5-65A6-32EA-EDE8499E8F86}"/>
              </a:ext>
            </a:extLst>
          </p:cNvPr>
          <p:cNvGraphicFramePr>
            <a:graphicFrameLocks noGrp="1"/>
          </p:cNvGraphicFramePr>
          <p:nvPr>
            <p:extLst>
              <p:ext uri="{D42A27DB-BD31-4B8C-83A1-F6EECF244321}">
                <p14:modId xmlns:p14="http://schemas.microsoft.com/office/powerpoint/2010/main" val="2988138797"/>
              </p:ext>
            </p:extLst>
          </p:nvPr>
        </p:nvGraphicFramePr>
        <p:xfrm>
          <a:off x="473985" y="1765730"/>
          <a:ext cx="5622015" cy="3115160"/>
        </p:xfrm>
        <a:graphic>
          <a:graphicData uri="http://schemas.openxmlformats.org/drawingml/2006/table">
            <a:tbl>
              <a:tblPr firstRow="1" bandRow="1">
                <a:tableStyleId>{5C22544A-7EE6-4342-B048-85BDC9FD1C3A}</a:tableStyleId>
              </a:tblPr>
              <a:tblGrid>
                <a:gridCol w="775855">
                  <a:extLst>
                    <a:ext uri="{9D8B030D-6E8A-4147-A177-3AD203B41FA5}">
                      <a16:colId xmlns:a16="http://schemas.microsoft.com/office/drawing/2014/main" val="1038064398"/>
                    </a:ext>
                  </a:extLst>
                </a:gridCol>
                <a:gridCol w="1472951">
                  <a:extLst>
                    <a:ext uri="{9D8B030D-6E8A-4147-A177-3AD203B41FA5}">
                      <a16:colId xmlns:a16="http://schemas.microsoft.com/office/drawing/2014/main" val="1686488926"/>
                    </a:ext>
                  </a:extLst>
                </a:gridCol>
                <a:gridCol w="1124403">
                  <a:extLst>
                    <a:ext uri="{9D8B030D-6E8A-4147-A177-3AD203B41FA5}">
                      <a16:colId xmlns:a16="http://schemas.microsoft.com/office/drawing/2014/main" val="4033365767"/>
                    </a:ext>
                  </a:extLst>
                </a:gridCol>
                <a:gridCol w="1124403">
                  <a:extLst>
                    <a:ext uri="{9D8B030D-6E8A-4147-A177-3AD203B41FA5}">
                      <a16:colId xmlns:a16="http://schemas.microsoft.com/office/drawing/2014/main" val="499989069"/>
                    </a:ext>
                  </a:extLst>
                </a:gridCol>
                <a:gridCol w="1124403">
                  <a:extLst>
                    <a:ext uri="{9D8B030D-6E8A-4147-A177-3AD203B41FA5}">
                      <a16:colId xmlns:a16="http://schemas.microsoft.com/office/drawing/2014/main" val="3172333165"/>
                    </a:ext>
                  </a:extLst>
                </a:gridCol>
              </a:tblGrid>
              <a:tr h="623032">
                <a:tc>
                  <a:txBody>
                    <a:bodyPr/>
                    <a:lstStyle/>
                    <a:p>
                      <a:endParaRPr lang="fr-FR" b="1" noProof="0" dirty="0"/>
                    </a:p>
                  </a:txBody>
                  <a:tcPr>
                    <a:solidFill>
                      <a:schemeClr val="tx2">
                        <a:lumMod val="20000"/>
                        <a:lumOff val="80000"/>
                      </a:schemeClr>
                    </a:solidFill>
                  </a:tcPr>
                </a:tc>
                <a:tc gridSpan="4">
                  <a:txBody>
                    <a:bodyPr/>
                    <a:lstStyle/>
                    <a:p>
                      <a:pPr algn="ctr"/>
                      <a:r>
                        <a:rPr lang="fr-FR" sz="1800" b="1" i="0" u="none" strike="noStrike" kern="1200" noProof="0" dirty="0">
                          <a:solidFill>
                            <a:schemeClr val="lt1"/>
                          </a:solidFill>
                          <a:effectLst/>
                          <a:latin typeface="+mn-lt"/>
                          <a:ea typeface="+mn-ea"/>
                          <a:cs typeface="+mn-cs"/>
                        </a:rPr>
                        <a:t>Classe d’impact</a:t>
                      </a:r>
                      <a:endParaRPr lang="fr-FR" b="1" noProof="0" dirty="0"/>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35719344"/>
                  </a:ext>
                </a:extLst>
              </a:tr>
              <a:tr h="623032">
                <a:tc rowSpan="4">
                  <a:txBody>
                    <a:bodyPr/>
                    <a:lstStyle/>
                    <a:p>
                      <a:pPr algn="ctr"/>
                      <a:r>
                        <a:rPr lang="fr-FR" sz="1800" b="1" i="0" u="none" strike="noStrike" kern="1200" noProof="0" dirty="0">
                          <a:solidFill>
                            <a:schemeClr val="bg1"/>
                          </a:solidFill>
                          <a:effectLst/>
                          <a:latin typeface="+mn-lt"/>
                          <a:ea typeface="+mn-ea"/>
                          <a:cs typeface="+mn-cs"/>
                        </a:rPr>
                        <a:t>Class d'exposition</a:t>
                      </a:r>
                      <a:endParaRPr lang="fr-FR" b="1" noProof="0" dirty="0">
                        <a:solidFill>
                          <a:schemeClr val="bg1"/>
                        </a:solidFill>
                      </a:endParaRPr>
                    </a:p>
                  </a:txBody>
                  <a:tcPr vert="vert270" anchor="ctr">
                    <a:solidFill>
                      <a:schemeClr val="accent1"/>
                    </a:solidFill>
                  </a:tcPr>
                </a:tc>
                <a:tc>
                  <a:txBody>
                    <a:bodyPr/>
                    <a:lstStyle/>
                    <a:p>
                      <a:endParaRPr lang="fr-FR" noProof="0" dirty="0"/>
                    </a:p>
                  </a:txBody>
                  <a:tcPr>
                    <a:solidFill>
                      <a:schemeClr val="tx2">
                        <a:lumMod val="20000"/>
                        <a:lumOff val="80000"/>
                      </a:schemeClr>
                    </a:solidFill>
                  </a:tcPr>
                </a:tc>
                <a:tc>
                  <a:txBody>
                    <a:bodyPr/>
                    <a:lstStyle/>
                    <a:p>
                      <a:pPr algn="ctr"/>
                      <a:r>
                        <a:rPr lang="fr-FR" sz="1800" b="0" i="0" u="none" strike="noStrike" kern="1200" noProof="0" dirty="0">
                          <a:solidFill>
                            <a:schemeClr val="dk1"/>
                          </a:solidFill>
                          <a:effectLst/>
                          <a:latin typeface="+mn-lt"/>
                          <a:ea typeface="+mn-ea"/>
                          <a:cs typeface="+mn-cs"/>
                        </a:rPr>
                        <a:t>Élevé</a:t>
                      </a:r>
                      <a:endParaRPr lang="fr-FR" noProof="0" dirty="0"/>
                    </a:p>
                  </a:txBody>
                  <a:tcPr anchor="ctr"/>
                </a:tc>
                <a:tc>
                  <a:txBody>
                    <a:bodyPr/>
                    <a:lstStyle/>
                    <a:p>
                      <a:pPr algn="ctr"/>
                      <a:r>
                        <a:rPr lang="fr-FR" sz="1800" b="0" i="0" u="none" strike="noStrike" kern="1200" noProof="0" dirty="0">
                          <a:solidFill>
                            <a:schemeClr val="dk1"/>
                          </a:solidFill>
                          <a:effectLst/>
                          <a:latin typeface="+mn-lt"/>
                          <a:ea typeface="+mn-ea"/>
                          <a:cs typeface="+mn-cs"/>
                        </a:rPr>
                        <a:t>Moyen</a:t>
                      </a:r>
                      <a:r>
                        <a:rPr lang="fr-FR" noProof="0" dirty="0"/>
                        <a:t> </a:t>
                      </a:r>
                    </a:p>
                  </a:txBody>
                  <a:tcPr anchor="ctr"/>
                </a:tc>
                <a:tc>
                  <a:txBody>
                    <a:bodyPr/>
                    <a:lstStyle/>
                    <a:p>
                      <a:pPr algn="ctr"/>
                      <a:r>
                        <a:rPr lang="fr-FR" sz="1800" b="0" i="0" u="none" strike="noStrike" kern="1200" noProof="0" dirty="0">
                          <a:solidFill>
                            <a:schemeClr val="dk1"/>
                          </a:solidFill>
                          <a:effectLst/>
                          <a:latin typeface="+mn-lt"/>
                          <a:ea typeface="+mn-ea"/>
                          <a:cs typeface="+mn-cs"/>
                        </a:rPr>
                        <a:t>Faible</a:t>
                      </a:r>
                      <a:r>
                        <a:rPr lang="fr-FR" noProof="0" dirty="0"/>
                        <a:t> </a:t>
                      </a:r>
                    </a:p>
                  </a:txBody>
                  <a:tcPr anchor="ctr"/>
                </a:tc>
                <a:extLst>
                  <a:ext uri="{0D108BD9-81ED-4DB2-BD59-A6C34878D82A}">
                    <a16:rowId xmlns:a16="http://schemas.microsoft.com/office/drawing/2014/main" val="991136095"/>
                  </a:ext>
                </a:extLst>
              </a:tr>
              <a:tr h="623032">
                <a:tc vMerge="1">
                  <a:txBody>
                    <a:bodyPr/>
                    <a:lstStyle/>
                    <a:p>
                      <a:endParaRPr lang="en-US"/>
                    </a:p>
                  </a:txBody>
                  <a:tcPr/>
                </a:tc>
                <a:tc>
                  <a:txBody>
                    <a:bodyPr/>
                    <a:lstStyle/>
                    <a:p>
                      <a:r>
                        <a:rPr lang="fr-FR" sz="1800" b="0" i="0" u="none" strike="noStrike" kern="1200" noProof="0" dirty="0">
                          <a:solidFill>
                            <a:schemeClr val="dk1"/>
                          </a:solidFill>
                          <a:effectLst/>
                          <a:latin typeface="+mn-lt"/>
                          <a:ea typeface="+mn-ea"/>
                          <a:cs typeface="+mn-cs"/>
                        </a:rPr>
                        <a:t>Élevé</a:t>
                      </a:r>
                      <a:endParaRPr lang="fr-FR" noProof="0" dirty="0"/>
                    </a:p>
                  </a:txBody>
                  <a:tcPr anchor="ctr">
                    <a:solidFill>
                      <a:schemeClr val="tx2">
                        <a:lumMod val="20000"/>
                        <a:lumOff val="80000"/>
                      </a:schemeClr>
                    </a:solidFill>
                  </a:tcPr>
                </a:tc>
                <a:tc>
                  <a:txBody>
                    <a:bodyPr/>
                    <a:lstStyle/>
                    <a:p>
                      <a:pPr algn="ctr">
                        <a:spcBef>
                          <a:spcPts val="600"/>
                        </a:spcBef>
                      </a:pPr>
                      <a:r>
                        <a:rPr lang="fr-FR" b="1" noProof="0" dirty="0">
                          <a:solidFill>
                            <a:schemeClr val="bg1"/>
                          </a:solidFill>
                        </a:rPr>
                        <a:t>9</a:t>
                      </a:r>
                    </a:p>
                  </a:txBody>
                  <a:tcPr anchor="ctr">
                    <a:solidFill>
                      <a:srgbClr val="FF0000"/>
                    </a:solidFill>
                  </a:tcPr>
                </a:tc>
                <a:tc>
                  <a:txBody>
                    <a:bodyPr/>
                    <a:lstStyle/>
                    <a:p>
                      <a:pPr algn="ctr">
                        <a:spcBef>
                          <a:spcPts val="600"/>
                        </a:spcBef>
                      </a:pPr>
                      <a:r>
                        <a:rPr lang="fr-FR" b="1" noProof="0" dirty="0">
                          <a:solidFill>
                            <a:schemeClr val="bg1"/>
                          </a:solidFill>
                        </a:rPr>
                        <a:t>6</a:t>
                      </a:r>
                    </a:p>
                  </a:txBody>
                  <a:tcPr anchor="ctr">
                    <a:solidFill>
                      <a:srgbClr val="FF0000"/>
                    </a:solidFill>
                  </a:tcPr>
                </a:tc>
                <a:tc>
                  <a:txBody>
                    <a:bodyPr/>
                    <a:lstStyle/>
                    <a:p>
                      <a:pPr algn="ctr">
                        <a:spcBef>
                          <a:spcPts val="600"/>
                        </a:spcBef>
                      </a:pPr>
                      <a:r>
                        <a:rPr lang="fr-FR" b="1" noProof="0" dirty="0">
                          <a:solidFill>
                            <a:schemeClr val="bg1"/>
                          </a:solidFill>
                        </a:rPr>
                        <a:t>3</a:t>
                      </a:r>
                    </a:p>
                  </a:txBody>
                  <a:tcPr anchor="ctr">
                    <a:solidFill>
                      <a:srgbClr val="FFC000"/>
                    </a:solidFill>
                  </a:tcPr>
                </a:tc>
                <a:extLst>
                  <a:ext uri="{0D108BD9-81ED-4DB2-BD59-A6C34878D82A}">
                    <a16:rowId xmlns:a16="http://schemas.microsoft.com/office/drawing/2014/main" val="1065990553"/>
                  </a:ext>
                </a:extLst>
              </a:tr>
              <a:tr h="623032">
                <a:tc vMerge="1">
                  <a:txBody>
                    <a:bodyPr/>
                    <a:lstStyle/>
                    <a:p>
                      <a:endParaRPr lang="en-US"/>
                    </a:p>
                  </a:txBody>
                  <a:tcPr/>
                </a:tc>
                <a:tc>
                  <a:txBody>
                    <a:bodyPr/>
                    <a:lstStyle/>
                    <a:p>
                      <a:r>
                        <a:rPr lang="fr-FR" sz="1800" b="0" i="0" u="none" strike="noStrike" kern="1200" noProof="0" dirty="0">
                          <a:solidFill>
                            <a:schemeClr val="dk1"/>
                          </a:solidFill>
                          <a:effectLst/>
                          <a:latin typeface="+mn-lt"/>
                          <a:ea typeface="+mn-ea"/>
                          <a:cs typeface="+mn-cs"/>
                        </a:rPr>
                        <a:t>Moyen</a:t>
                      </a:r>
                      <a:endParaRPr lang="fr-FR" noProof="0" dirty="0"/>
                    </a:p>
                  </a:txBody>
                  <a:tcPr anchor="ctr">
                    <a:solidFill>
                      <a:schemeClr val="tx2">
                        <a:lumMod val="20000"/>
                        <a:lumOff val="80000"/>
                      </a:schemeClr>
                    </a:solidFill>
                  </a:tcPr>
                </a:tc>
                <a:tc>
                  <a:txBody>
                    <a:bodyPr/>
                    <a:lstStyle/>
                    <a:p>
                      <a:pPr algn="ctr">
                        <a:spcBef>
                          <a:spcPts val="600"/>
                        </a:spcBef>
                      </a:pPr>
                      <a:r>
                        <a:rPr lang="fr-FR" b="1" noProof="0" dirty="0">
                          <a:solidFill>
                            <a:schemeClr val="bg1"/>
                          </a:solidFill>
                        </a:rPr>
                        <a:t>6</a:t>
                      </a:r>
                    </a:p>
                  </a:txBody>
                  <a:tcPr anchor="ctr">
                    <a:solidFill>
                      <a:srgbClr val="FF0000"/>
                    </a:solidFill>
                  </a:tcPr>
                </a:tc>
                <a:tc>
                  <a:txBody>
                    <a:bodyPr/>
                    <a:lstStyle/>
                    <a:p>
                      <a:pPr algn="ctr">
                        <a:spcBef>
                          <a:spcPts val="600"/>
                        </a:spcBef>
                      </a:pPr>
                      <a:r>
                        <a:rPr lang="fr-FR" b="1" noProof="0" dirty="0">
                          <a:solidFill>
                            <a:schemeClr val="bg1"/>
                          </a:solidFill>
                        </a:rPr>
                        <a:t>3</a:t>
                      </a:r>
                    </a:p>
                  </a:txBody>
                  <a:tcPr anchor="ctr">
                    <a:solidFill>
                      <a:srgbClr val="FFC000"/>
                    </a:solidFill>
                  </a:tcPr>
                </a:tc>
                <a:tc>
                  <a:txBody>
                    <a:bodyPr/>
                    <a:lstStyle/>
                    <a:p>
                      <a:pPr algn="ctr">
                        <a:spcBef>
                          <a:spcPts val="600"/>
                        </a:spcBef>
                      </a:pPr>
                      <a:r>
                        <a:rPr lang="fr-FR" b="1" noProof="0" dirty="0">
                          <a:solidFill>
                            <a:schemeClr val="bg1"/>
                          </a:solidFill>
                        </a:rPr>
                        <a:t>2</a:t>
                      </a:r>
                    </a:p>
                  </a:txBody>
                  <a:tcPr anchor="ctr">
                    <a:solidFill>
                      <a:srgbClr val="FFC000"/>
                    </a:solidFill>
                  </a:tcPr>
                </a:tc>
                <a:extLst>
                  <a:ext uri="{0D108BD9-81ED-4DB2-BD59-A6C34878D82A}">
                    <a16:rowId xmlns:a16="http://schemas.microsoft.com/office/drawing/2014/main" val="1339936018"/>
                  </a:ext>
                </a:extLst>
              </a:tr>
              <a:tr h="623032">
                <a:tc vMerge="1">
                  <a:txBody>
                    <a:bodyPr/>
                    <a:lstStyle/>
                    <a:p>
                      <a:endParaRPr lang="en-US"/>
                    </a:p>
                  </a:txBody>
                  <a:tcPr/>
                </a:tc>
                <a:tc>
                  <a:txBody>
                    <a:bodyPr/>
                    <a:lstStyle/>
                    <a:p>
                      <a:r>
                        <a:rPr lang="fr-FR" sz="1800" b="0" i="0" u="none" strike="noStrike" kern="1200" noProof="0" dirty="0">
                          <a:solidFill>
                            <a:schemeClr val="dk1"/>
                          </a:solidFill>
                          <a:effectLst/>
                          <a:latin typeface="+mn-lt"/>
                          <a:ea typeface="+mn-ea"/>
                          <a:cs typeface="+mn-cs"/>
                        </a:rPr>
                        <a:t>Faible</a:t>
                      </a:r>
                      <a:endParaRPr lang="fr-FR" noProof="0" dirty="0"/>
                    </a:p>
                  </a:txBody>
                  <a:tcPr anchor="ctr">
                    <a:solidFill>
                      <a:schemeClr val="tx2">
                        <a:lumMod val="20000"/>
                        <a:lumOff val="80000"/>
                      </a:schemeClr>
                    </a:solidFill>
                  </a:tcPr>
                </a:tc>
                <a:tc>
                  <a:txBody>
                    <a:bodyPr/>
                    <a:lstStyle/>
                    <a:p>
                      <a:pPr algn="ctr">
                        <a:spcBef>
                          <a:spcPts val="600"/>
                        </a:spcBef>
                      </a:pPr>
                      <a:r>
                        <a:rPr lang="fr-FR" b="1" noProof="0" dirty="0">
                          <a:solidFill>
                            <a:schemeClr val="bg1"/>
                          </a:solidFill>
                        </a:rPr>
                        <a:t>3</a:t>
                      </a:r>
                    </a:p>
                  </a:txBody>
                  <a:tcPr anchor="ctr">
                    <a:solidFill>
                      <a:srgbClr val="FFC000"/>
                    </a:solidFill>
                  </a:tcPr>
                </a:tc>
                <a:tc>
                  <a:txBody>
                    <a:bodyPr/>
                    <a:lstStyle/>
                    <a:p>
                      <a:pPr algn="ctr">
                        <a:spcBef>
                          <a:spcPts val="600"/>
                        </a:spcBef>
                      </a:pPr>
                      <a:r>
                        <a:rPr lang="fr-FR" b="1" noProof="0" dirty="0">
                          <a:solidFill>
                            <a:schemeClr val="bg1"/>
                          </a:solidFill>
                        </a:rPr>
                        <a:t>2</a:t>
                      </a:r>
                    </a:p>
                  </a:txBody>
                  <a:tcPr anchor="ctr">
                    <a:solidFill>
                      <a:srgbClr val="FFC000"/>
                    </a:solidFill>
                  </a:tcPr>
                </a:tc>
                <a:tc>
                  <a:txBody>
                    <a:bodyPr/>
                    <a:lstStyle/>
                    <a:p>
                      <a:pPr algn="ctr">
                        <a:spcBef>
                          <a:spcPts val="600"/>
                        </a:spcBef>
                      </a:pPr>
                      <a:r>
                        <a:rPr lang="fr-FR" b="1" noProof="0" dirty="0">
                          <a:solidFill>
                            <a:schemeClr val="bg1"/>
                          </a:solidFill>
                        </a:rPr>
                        <a:t>1</a:t>
                      </a:r>
                    </a:p>
                  </a:txBody>
                  <a:tcPr anchor="ctr">
                    <a:solidFill>
                      <a:srgbClr val="92D050"/>
                    </a:solidFill>
                  </a:tcPr>
                </a:tc>
                <a:extLst>
                  <a:ext uri="{0D108BD9-81ED-4DB2-BD59-A6C34878D82A}">
                    <a16:rowId xmlns:a16="http://schemas.microsoft.com/office/drawing/2014/main" val="3702395792"/>
                  </a:ext>
                </a:extLst>
              </a:tr>
            </a:tbl>
          </a:graphicData>
        </a:graphic>
      </p:graphicFrame>
      <p:sp>
        <p:nvSpPr>
          <p:cNvPr id="21" name="TextBox 20">
            <a:extLst>
              <a:ext uri="{FF2B5EF4-FFF2-40B4-BE49-F238E27FC236}">
                <a16:creationId xmlns:a16="http://schemas.microsoft.com/office/drawing/2014/main" id="{6B9784A8-EDD6-4B6A-2609-62DAFB63EB6A}"/>
              </a:ext>
            </a:extLst>
          </p:cNvPr>
          <p:cNvSpPr txBox="1"/>
          <p:nvPr/>
        </p:nvSpPr>
        <p:spPr>
          <a:xfrm>
            <a:off x="596900" y="815608"/>
            <a:ext cx="9576661" cy="400110"/>
          </a:xfrm>
          <a:prstGeom prst="rect">
            <a:avLst/>
          </a:prstGeom>
          <a:noFill/>
        </p:spPr>
        <p:txBody>
          <a:bodyPr wrap="none" rtlCol="0">
            <a:spAutoFit/>
          </a:bodyPr>
          <a:lstStyle/>
          <a:p>
            <a:r>
              <a:rPr lang="fr-FR" sz="2000" noProof="0" dirty="0"/>
              <a:t>La combinaison de l’exposition et de l’impact permet d’obtenir le niveau du risque</a:t>
            </a:r>
          </a:p>
        </p:txBody>
      </p:sp>
      <p:sp>
        <p:nvSpPr>
          <p:cNvPr id="3" name="Rounded Rectangle 14">
            <a:extLst>
              <a:ext uri="{FF2B5EF4-FFF2-40B4-BE49-F238E27FC236}">
                <a16:creationId xmlns:a16="http://schemas.microsoft.com/office/drawing/2014/main" id="{46E163F5-B238-F77A-A7C2-F0285ED00EF8}"/>
              </a:ext>
            </a:extLst>
          </p:cNvPr>
          <p:cNvSpPr/>
          <p:nvPr/>
        </p:nvSpPr>
        <p:spPr>
          <a:xfrm>
            <a:off x="7117079" y="2468880"/>
            <a:ext cx="4959845" cy="3962917"/>
          </a:xfrm>
          <a:prstGeom prst="roundRect">
            <a:avLst>
              <a:gd name="adj" fmla="val 3317"/>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spcAft>
                <a:spcPts val="600"/>
              </a:spcAft>
              <a:buFont typeface="Courier New" panose="02070309020205020404" pitchFamily="49" charset="0"/>
              <a:buChar char="o"/>
            </a:pPr>
            <a:endParaRPr lang="fr-FR" sz="2000" noProof="0" dirty="0">
              <a:solidFill>
                <a:schemeClr val="tx1"/>
              </a:solidFill>
              <a:ea typeface="+mn-lt"/>
              <a:cs typeface="+mn-lt"/>
            </a:endParaRPr>
          </a:p>
          <a:p>
            <a:pPr marL="342900" indent="-342900">
              <a:buFont typeface="Courier New" panose="02070309020205020404" pitchFamily="49" charset="0"/>
              <a:buChar char="o"/>
            </a:pPr>
            <a:r>
              <a:rPr lang="fr-FR" sz="2000" noProof="0" dirty="0">
                <a:solidFill>
                  <a:schemeClr val="tx1"/>
                </a:solidFill>
              </a:rPr>
              <a:t>Est-il souhaitable de poursuivre le projet </a:t>
            </a:r>
            <a:r>
              <a:rPr lang="fr-FR" sz="2000" u="sng" noProof="0" dirty="0">
                <a:solidFill>
                  <a:schemeClr val="tx1"/>
                </a:solidFill>
              </a:rPr>
              <a:t>malgré</a:t>
            </a:r>
            <a:r>
              <a:rPr lang="fr-FR" sz="2000" noProof="0" dirty="0">
                <a:solidFill>
                  <a:schemeClr val="tx1"/>
                </a:solidFill>
              </a:rPr>
              <a:t> les risques climatiques potentiels ?</a:t>
            </a:r>
          </a:p>
          <a:p>
            <a:pPr marL="342900" indent="-342900">
              <a:buFont typeface="Courier New" panose="02070309020205020404" pitchFamily="49" charset="0"/>
              <a:buChar char="o"/>
            </a:pPr>
            <a:endParaRPr lang="fr-FR" sz="2000" noProof="0" dirty="0">
              <a:solidFill>
                <a:schemeClr val="tx1"/>
              </a:solidFill>
            </a:endParaRPr>
          </a:p>
          <a:p>
            <a:pPr marL="342900" indent="-342900">
              <a:buFont typeface="Courier New" panose="02070309020205020404" pitchFamily="49" charset="0"/>
              <a:buChar char="o"/>
            </a:pPr>
            <a:r>
              <a:rPr lang="fr-FR" sz="2000" noProof="0" dirty="0">
                <a:solidFill>
                  <a:schemeClr val="tx1"/>
                </a:solidFill>
              </a:rPr>
              <a:t>Le site ou la portée du projet doivent-ils être </a:t>
            </a:r>
            <a:r>
              <a:rPr lang="fr-FR" sz="2000" u="sng" noProof="0" dirty="0">
                <a:solidFill>
                  <a:schemeClr val="tx1"/>
                </a:solidFill>
              </a:rPr>
              <a:t>modifiés</a:t>
            </a:r>
            <a:r>
              <a:rPr lang="fr-FR" sz="2000" noProof="0" dirty="0">
                <a:solidFill>
                  <a:schemeClr val="tx1"/>
                </a:solidFill>
              </a:rPr>
              <a:t> afin de minimiser le risque ?</a:t>
            </a:r>
          </a:p>
          <a:p>
            <a:pPr marL="342900" indent="-342900">
              <a:buFont typeface="Courier New" panose="02070309020205020404" pitchFamily="49" charset="0"/>
              <a:buChar char="o"/>
            </a:pPr>
            <a:endParaRPr lang="fr-FR" sz="2000" noProof="0" dirty="0">
              <a:solidFill>
                <a:schemeClr val="tx1"/>
              </a:solidFill>
              <a:ea typeface="+mn-lt"/>
              <a:cs typeface="+mn-lt"/>
            </a:endParaRPr>
          </a:p>
          <a:p>
            <a:pPr marL="285750" indent="-285750">
              <a:buFont typeface="Courier New" panose="02070309020205020404" pitchFamily="49" charset="0"/>
              <a:buChar char="o"/>
            </a:pPr>
            <a:r>
              <a:rPr lang="fr-FR" sz="2000" noProof="0" dirty="0">
                <a:solidFill>
                  <a:schemeClr val="tx1"/>
                </a:solidFill>
              </a:rPr>
              <a:t> Le risque climatique influence-t-il la décision de réaliser le projet sous forme de PPP ?</a:t>
            </a:r>
          </a:p>
          <a:p>
            <a:pPr marL="285750" indent="-285750">
              <a:buFont typeface="Courier New" panose="02070309020205020404" pitchFamily="49" charset="0"/>
              <a:buChar char="o"/>
            </a:pPr>
            <a:endParaRPr lang="fr-FR" sz="2000" noProof="0" dirty="0">
              <a:solidFill>
                <a:schemeClr val="tx1"/>
              </a:solidFill>
              <a:ea typeface="+mn-lt"/>
              <a:cs typeface="+mn-lt"/>
            </a:endParaRPr>
          </a:p>
        </p:txBody>
      </p:sp>
      <p:pic>
        <p:nvPicPr>
          <p:cNvPr id="6" name="Graphic 5" descr="Cloud With Lightning And Rain outline">
            <a:extLst>
              <a:ext uri="{FF2B5EF4-FFF2-40B4-BE49-F238E27FC236}">
                <a16:creationId xmlns:a16="http://schemas.microsoft.com/office/drawing/2014/main" id="{FDD43781-D47B-D4D0-AA76-52D1ED0AC79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17765" y="1654533"/>
            <a:ext cx="1036480" cy="914400"/>
          </a:xfrm>
          <a:prstGeom prst="rect">
            <a:avLst/>
          </a:prstGeom>
        </p:spPr>
      </p:pic>
      <p:pic>
        <p:nvPicPr>
          <p:cNvPr id="7" name="Graphic 6" descr="Lightning bolt outline">
            <a:extLst>
              <a:ext uri="{FF2B5EF4-FFF2-40B4-BE49-F238E27FC236}">
                <a16:creationId xmlns:a16="http://schemas.microsoft.com/office/drawing/2014/main" id="{47F0744C-9926-26C6-896F-0EE5BC88283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48970" y="1782957"/>
            <a:ext cx="797026" cy="703150"/>
          </a:xfrm>
          <a:prstGeom prst="rect">
            <a:avLst/>
          </a:prstGeom>
        </p:spPr>
      </p:pic>
      <p:pic>
        <p:nvPicPr>
          <p:cNvPr id="8" name="Graphic 7" descr="Thermometer with solid fill">
            <a:extLst>
              <a:ext uri="{FF2B5EF4-FFF2-40B4-BE49-F238E27FC236}">
                <a16:creationId xmlns:a16="http://schemas.microsoft.com/office/drawing/2014/main" id="{F9DE9101-5502-EC90-F5B4-C192BF04118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499993" y="1765730"/>
            <a:ext cx="692007" cy="692007"/>
          </a:xfrm>
          <a:prstGeom prst="rect">
            <a:avLst/>
          </a:prstGeom>
        </p:spPr>
      </p:pic>
      <p:sp>
        <p:nvSpPr>
          <p:cNvPr id="9" name="Arrow: Right 8">
            <a:extLst>
              <a:ext uri="{FF2B5EF4-FFF2-40B4-BE49-F238E27FC236}">
                <a16:creationId xmlns:a16="http://schemas.microsoft.com/office/drawing/2014/main" id="{3B7357AF-6047-405E-281B-20E3C1BC3BDC}"/>
              </a:ext>
            </a:extLst>
          </p:cNvPr>
          <p:cNvSpPr/>
          <p:nvPr/>
        </p:nvSpPr>
        <p:spPr>
          <a:xfrm>
            <a:off x="6250334" y="3581400"/>
            <a:ext cx="622905" cy="400110"/>
          </a:xfrm>
          <a:prstGeom prst="rightArrow">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Tree>
    <p:extLst>
      <p:ext uri="{BB962C8B-B14F-4D97-AF65-F5344CB8AC3E}">
        <p14:creationId xmlns:p14="http://schemas.microsoft.com/office/powerpoint/2010/main" val="1091373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86E33-8616-6B5E-6EEC-9F474ADE6EA1}"/>
              </a:ext>
            </a:extLst>
          </p:cNvPr>
          <p:cNvSpPr>
            <a:spLocks noGrp="1"/>
          </p:cNvSpPr>
          <p:nvPr>
            <p:ph type="ctrTitle"/>
          </p:nvPr>
        </p:nvSpPr>
        <p:spPr>
          <a:xfrm>
            <a:off x="594411" y="1736644"/>
            <a:ext cx="5910892" cy="2640723"/>
          </a:xfrm>
        </p:spPr>
        <p:txBody>
          <a:bodyPr/>
          <a:lstStyle/>
          <a:p>
            <a:r>
              <a:rPr lang="fr-FR" sz="3600" noProof="0" dirty="0"/>
              <a:t>Module 2 : Évaluation des Risques</a:t>
            </a:r>
            <a:br>
              <a:rPr lang="fr-FR" b="1" noProof="0" dirty="0">
                <a:latin typeface="Roboto"/>
                <a:ea typeface="Roboto"/>
                <a:cs typeface="Roboto"/>
              </a:rPr>
            </a:br>
            <a:br>
              <a:rPr lang="fr-FR" sz="2800" b="1" noProof="0" dirty="0">
                <a:latin typeface="Roboto"/>
                <a:ea typeface="Roboto"/>
                <a:cs typeface="Roboto"/>
              </a:rPr>
            </a:br>
            <a:r>
              <a:rPr lang="fr-FR" noProof="0" dirty="0"/>
              <a:t>a) Intégrer la résilience climatique dans la phase d’identification des projets PPP</a:t>
            </a:r>
          </a:p>
        </p:txBody>
      </p:sp>
      <p:sp>
        <p:nvSpPr>
          <p:cNvPr id="7" name="Rectangle 6">
            <a:extLst>
              <a:ext uri="{FF2B5EF4-FFF2-40B4-BE49-F238E27FC236}">
                <a16:creationId xmlns:a16="http://schemas.microsoft.com/office/drawing/2014/main" id="{B1D2D671-8D04-99C0-726F-9821F4800F01}"/>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5" name="Group 4">
            <a:extLst>
              <a:ext uri="{FF2B5EF4-FFF2-40B4-BE49-F238E27FC236}">
                <a16:creationId xmlns:a16="http://schemas.microsoft.com/office/drawing/2014/main" id="{ECDD59F5-E41B-2141-96C1-31D97AB8EB7F}"/>
              </a:ext>
            </a:extLst>
          </p:cNvPr>
          <p:cNvGrpSpPr/>
          <p:nvPr/>
        </p:nvGrpSpPr>
        <p:grpSpPr>
          <a:xfrm>
            <a:off x="563928" y="5811034"/>
            <a:ext cx="7977677" cy="931736"/>
            <a:chOff x="563928" y="5811034"/>
            <a:chExt cx="7977677" cy="931736"/>
          </a:xfrm>
        </p:grpSpPr>
        <p:pic>
          <p:nvPicPr>
            <p:cNvPr id="6" name="Picture 5">
              <a:extLst>
                <a:ext uri="{FF2B5EF4-FFF2-40B4-BE49-F238E27FC236}">
                  <a16:creationId xmlns:a16="http://schemas.microsoft.com/office/drawing/2014/main" id="{F3D16133-A3FC-866D-A973-1B26B22EC7A8}"/>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3" name="Picture 12">
              <a:extLst>
                <a:ext uri="{FF2B5EF4-FFF2-40B4-BE49-F238E27FC236}">
                  <a16:creationId xmlns:a16="http://schemas.microsoft.com/office/drawing/2014/main" id="{DF519D6E-1F9A-51B8-7402-52BBEDBDF8B1}"/>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4" name="Picture 13">
              <a:extLst>
                <a:ext uri="{FF2B5EF4-FFF2-40B4-BE49-F238E27FC236}">
                  <a16:creationId xmlns:a16="http://schemas.microsoft.com/office/drawing/2014/main" id="{80194B98-EA55-71E5-4CF7-17116C12F129}"/>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5" name="Picture 14">
              <a:extLst>
                <a:ext uri="{FF2B5EF4-FFF2-40B4-BE49-F238E27FC236}">
                  <a16:creationId xmlns:a16="http://schemas.microsoft.com/office/drawing/2014/main" id="{A2C6ED32-5DC9-D7EE-E44D-D109E0852BFC}"/>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6" name="Picture 15" descr="A black background with red letters and a black text&#10;&#10;AI-generated content may be incorrect.">
              <a:extLst>
                <a:ext uri="{FF2B5EF4-FFF2-40B4-BE49-F238E27FC236}">
                  <a16:creationId xmlns:a16="http://schemas.microsoft.com/office/drawing/2014/main" id="{CF8296BD-7CA3-9DFD-1951-112F8B289C2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247096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348926" y="202762"/>
            <a:ext cx="10143426" cy="535531"/>
          </a:xfrm>
        </p:spPr>
        <p:txBody>
          <a:bodyPr/>
          <a:lstStyle/>
          <a:p>
            <a:r>
              <a:rPr lang="fr-FR" sz="2400" b="1" noProof="0" dirty="0"/>
              <a:t>Analyse climatique préliminaire vs évaluation générique des risques</a:t>
            </a:r>
          </a:p>
        </p:txBody>
      </p:sp>
      <p:graphicFrame>
        <p:nvGraphicFramePr>
          <p:cNvPr id="3" name="Table 4">
            <a:extLst>
              <a:ext uri="{FF2B5EF4-FFF2-40B4-BE49-F238E27FC236}">
                <a16:creationId xmlns:a16="http://schemas.microsoft.com/office/drawing/2014/main" id="{FEDFEA01-6DE4-32EF-9226-58B86CDF2849}"/>
              </a:ext>
            </a:extLst>
          </p:cNvPr>
          <p:cNvGraphicFramePr>
            <a:graphicFrameLocks noGrp="1"/>
          </p:cNvGraphicFramePr>
          <p:nvPr>
            <p:extLst>
              <p:ext uri="{D42A27DB-BD31-4B8C-83A1-F6EECF244321}">
                <p14:modId xmlns:p14="http://schemas.microsoft.com/office/powerpoint/2010/main" val="1837676092"/>
              </p:ext>
            </p:extLst>
          </p:nvPr>
        </p:nvGraphicFramePr>
        <p:xfrm>
          <a:off x="596900" y="1315494"/>
          <a:ext cx="10874100" cy="1656080"/>
        </p:xfrm>
        <a:graphic>
          <a:graphicData uri="http://schemas.openxmlformats.org/drawingml/2006/table">
            <a:tbl>
              <a:tblPr firstRow="1" bandRow="1">
                <a:tableStyleId>{5C22544A-7EE6-4342-B048-85BDC9FD1C3A}</a:tableStyleId>
              </a:tblPr>
              <a:tblGrid>
                <a:gridCol w="1278395">
                  <a:extLst>
                    <a:ext uri="{9D8B030D-6E8A-4147-A177-3AD203B41FA5}">
                      <a16:colId xmlns:a16="http://schemas.microsoft.com/office/drawing/2014/main" val="218823321"/>
                    </a:ext>
                  </a:extLst>
                </a:gridCol>
                <a:gridCol w="1337805">
                  <a:extLst>
                    <a:ext uri="{9D8B030D-6E8A-4147-A177-3AD203B41FA5}">
                      <a16:colId xmlns:a16="http://schemas.microsoft.com/office/drawing/2014/main" val="2290385532"/>
                    </a:ext>
                  </a:extLst>
                </a:gridCol>
                <a:gridCol w="1368000">
                  <a:extLst>
                    <a:ext uri="{9D8B030D-6E8A-4147-A177-3AD203B41FA5}">
                      <a16:colId xmlns:a16="http://schemas.microsoft.com/office/drawing/2014/main" val="500043561"/>
                    </a:ext>
                  </a:extLst>
                </a:gridCol>
                <a:gridCol w="1695714">
                  <a:extLst>
                    <a:ext uri="{9D8B030D-6E8A-4147-A177-3AD203B41FA5}">
                      <a16:colId xmlns:a16="http://schemas.microsoft.com/office/drawing/2014/main" val="145850116"/>
                    </a:ext>
                  </a:extLst>
                </a:gridCol>
                <a:gridCol w="1425844">
                  <a:extLst>
                    <a:ext uri="{9D8B030D-6E8A-4147-A177-3AD203B41FA5}">
                      <a16:colId xmlns:a16="http://schemas.microsoft.com/office/drawing/2014/main" val="2580184644"/>
                    </a:ext>
                  </a:extLst>
                </a:gridCol>
                <a:gridCol w="2211342">
                  <a:extLst>
                    <a:ext uri="{9D8B030D-6E8A-4147-A177-3AD203B41FA5}">
                      <a16:colId xmlns:a16="http://schemas.microsoft.com/office/drawing/2014/main" val="1565675685"/>
                    </a:ext>
                  </a:extLst>
                </a:gridCol>
                <a:gridCol w="1557000">
                  <a:extLst>
                    <a:ext uri="{9D8B030D-6E8A-4147-A177-3AD203B41FA5}">
                      <a16:colId xmlns:a16="http://schemas.microsoft.com/office/drawing/2014/main" val="3452456288"/>
                    </a:ext>
                  </a:extLst>
                </a:gridCol>
              </a:tblGrid>
              <a:tr h="357294">
                <a:tc>
                  <a:txBody>
                    <a:bodyPr/>
                    <a:lstStyle/>
                    <a:p>
                      <a:r>
                        <a:rPr lang="fr-FR" b="1" noProof="0" dirty="0"/>
                        <a:t>Cat</a:t>
                      </a:r>
                      <a:r>
                        <a:rPr lang="fr-FR" sz="1800" b="1" i="0" u="none" strike="noStrike" kern="1200" noProof="0" dirty="0">
                          <a:solidFill>
                            <a:schemeClr val="lt1"/>
                          </a:solidFill>
                          <a:effectLst/>
                          <a:latin typeface="+mn-lt"/>
                          <a:ea typeface="+mn-ea"/>
                          <a:cs typeface="+mn-cs"/>
                        </a:rPr>
                        <a:t>égorie</a:t>
                      </a:r>
                      <a:endParaRPr lang="fr-FR" b="1" noProof="0" dirty="0"/>
                    </a:p>
                  </a:txBody>
                  <a:tcPr/>
                </a:tc>
                <a:tc>
                  <a:txBody>
                    <a:bodyPr/>
                    <a:lstStyle/>
                    <a:p>
                      <a:r>
                        <a:rPr lang="fr-FR" noProof="0" dirty="0"/>
                        <a:t>Description du Risque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noProof="0" dirty="0"/>
                        <a:t>Probabilit</a:t>
                      </a:r>
                      <a:r>
                        <a:rPr lang="fr-FR" sz="1800" b="1" i="0" u="none" strike="noStrike" kern="1200" noProof="0" dirty="0">
                          <a:solidFill>
                            <a:schemeClr val="lt1"/>
                          </a:solidFill>
                          <a:effectLst/>
                          <a:latin typeface="+mn-lt"/>
                          <a:ea typeface="+mn-ea"/>
                          <a:cs typeface="+mn-cs"/>
                        </a:rPr>
                        <a:t>é</a:t>
                      </a:r>
                      <a:endParaRPr lang="fr-FR" b="1" noProof="0" dirty="0"/>
                    </a:p>
                  </a:txBody>
                  <a:tcPr/>
                </a:tc>
                <a:tc>
                  <a:txBody>
                    <a:bodyPr/>
                    <a:lstStyle/>
                    <a:p>
                      <a:r>
                        <a:rPr lang="fr-FR" noProof="0" dirty="0"/>
                        <a:t>Cons</a:t>
                      </a:r>
                      <a:r>
                        <a:rPr lang="fr-FR" sz="1800" b="1" i="0" u="none" strike="noStrike" kern="1200" noProof="0" dirty="0">
                          <a:solidFill>
                            <a:schemeClr val="lt1"/>
                          </a:solidFill>
                          <a:effectLst/>
                          <a:latin typeface="+mn-lt"/>
                          <a:ea typeface="+mn-ea"/>
                          <a:cs typeface="+mn-cs"/>
                        </a:rPr>
                        <a:t>é</a:t>
                      </a:r>
                      <a:r>
                        <a:rPr lang="fr-FR" b="1" noProof="0" dirty="0"/>
                        <a:t>q</a:t>
                      </a:r>
                      <a:r>
                        <a:rPr lang="fr-FR" noProof="0" dirty="0"/>
                        <a:t>uence (Dommage)</a:t>
                      </a:r>
                    </a:p>
                  </a:txBody>
                  <a:tcPr/>
                </a:tc>
                <a:tc>
                  <a:txBody>
                    <a:bodyPr/>
                    <a:lstStyle/>
                    <a:p>
                      <a:r>
                        <a:rPr lang="fr-FR" sz="1800" b="1" i="0" u="none" strike="noStrike" kern="1200" noProof="0" dirty="0">
                          <a:solidFill>
                            <a:schemeClr val="lt1"/>
                          </a:solidFill>
                          <a:effectLst/>
                          <a:latin typeface="+mn-lt"/>
                          <a:ea typeface="+mn-ea"/>
                          <a:cs typeface="+mn-cs"/>
                        </a:rPr>
                        <a:t>Évaluation du Risque</a:t>
                      </a:r>
                      <a:endParaRPr lang="fr-FR" b="1" noProof="0" dirty="0"/>
                    </a:p>
                  </a:txBody>
                  <a:tcPr/>
                </a:tc>
                <a:tc>
                  <a:txBody>
                    <a:bodyPr/>
                    <a:lstStyle/>
                    <a:p>
                      <a:r>
                        <a:rPr lang="fr-FR" sz="1800" b="1" i="0" u="none" strike="noStrike" kern="1200" noProof="0" dirty="0">
                          <a:solidFill>
                            <a:schemeClr val="lt1"/>
                          </a:solidFill>
                          <a:effectLst/>
                          <a:latin typeface="+mn-lt"/>
                          <a:ea typeface="+mn-ea"/>
                          <a:cs typeface="+mn-cs"/>
                        </a:rPr>
                        <a:t>Mesures d’Atténuation du Risque</a:t>
                      </a:r>
                      <a:endParaRPr lang="fr-FR" b="1" noProof="0" dirty="0"/>
                    </a:p>
                  </a:txBody>
                  <a:tcPr/>
                </a:tc>
                <a:tc>
                  <a:txBody>
                    <a:bodyPr/>
                    <a:lstStyle/>
                    <a:p>
                      <a:r>
                        <a:rPr lang="fr-FR" sz="1800" b="1" i="0" u="none" strike="noStrike" kern="1200" noProof="0" dirty="0">
                          <a:solidFill>
                            <a:schemeClr val="lt1"/>
                          </a:solidFill>
                          <a:effectLst/>
                          <a:latin typeface="+mn-lt"/>
                          <a:ea typeface="+mn-ea"/>
                          <a:cs typeface="+mn-cs"/>
                        </a:rPr>
                        <a:t>Évaluation du Risque Résiduel</a:t>
                      </a:r>
                      <a:endParaRPr lang="fr-FR" b="1" noProof="0" dirty="0"/>
                    </a:p>
                  </a:txBody>
                  <a:tcPr/>
                </a:tc>
                <a:extLst>
                  <a:ext uri="{0D108BD9-81ED-4DB2-BD59-A6C34878D82A}">
                    <a16:rowId xmlns:a16="http://schemas.microsoft.com/office/drawing/2014/main" val="2913956300"/>
                  </a:ext>
                </a:extLst>
              </a:tr>
              <a:tr h="370840">
                <a:tc>
                  <a:txBody>
                    <a:bodyPr/>
                    <a:lstStyle/>
                    <a:p>
                      <a:r>
                        <a:rPr lang="fr-FR" noProof="0" dirty="0"/>
                        <a:t>A</a:t>
                      </a:r>
                    </a:p>
                  </a:txBody>
                  <a:tcPr/>
                </a:tc>
                <a:tc>
                  <a:txBody>
                    <a:bodyPr/>
                    <a:lstStyle/>
                    <a:p>
                      <a:r>
                        <a:rPr lang="fr-FR" noProof="0" dirty="0"/>
                        <a:t>B</a:t>
                      </a:r>
                    </a:p>
                  </a:txBody>
                  <a:tcPr/>
                </a:tc>
                <a:tc>
                  <a:txBody>
                    <a:bodyPr/>
                    <a:lstStyle/>
                    <a:p>
                      <a:r>
                        <a:rPr lang="fr-FR" noProof="0" dirty="0"/>
                        <a:t>C</a:t>
                      </a:r>
                    </a:p>
                  </a:txBody>
                  <a:tcPr/>
                </a:tc>
                <a:tc>
                  <a:txBody>
                    <a:bodyPr/>
                    <a:lstStyle/>
                    <a:p>
                      <a:r>
                        <a:rPr lang="fr-FR" noProof="0" dirty="0"/>
                        <a:t>D</a:t>
                      </a:r>
                    </a:p>
                  </a:txBody>
                  <a:tcPr/>
                </a:tc>
                <a:tc>
                  <a:txBody>
                    <a:bodyPr/>
                    <a:lstStyle/>
                    <a:p>
                      <a:r>
                        <a:rPr lang="fr-FR" noProof="0" dirty="0"/>
                        <a:t>E = C X D</a:t>
                      </a:r>
                    </a:p>
                  </a:txBody>
                  <a:tcPr/>
                </a:tc>
                <a:tc>
                  <a:txBody>
                    <a:bodyPr/>
                    <a:lstStyle/>
                    <a:p>
                      <a:r>
                        <a:rPr lang="fr-FR" noProof="0" dirty="0"/>
                        <a:t>F</a:t>
                      </a:r>
                    </a:p>
                  </a:txBody>
                  <a:tcPr/>
                </a:tc>
                <a:tc>
                  <a:txBody>
                    <a:bodyPr/>
                    <a:lstStyle/>
                    <a:p>
                      <a:r>
                        <a:rPr lang="fr-FR" noProof="0" dirty="0"/>
                        <a:t>G = E-F</a:t>
                      </a:r>
                    </a:p>
                  </a:txBody>
                  <a:tcPr/>
                </a:tc>
                <a:extLst>
                  <a:ext uri="{0D108BD9-81ED-4DB2-BD59-A6C34878D82A}">
                    <a16:rowId xmlns:a16="http://schemas.microsoft.com/office/drawing/2014/main" val="1848629689"/>
                  </a:ext>
                </a:extLst>
              </a:tr>
              <a:tr h="370840">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extLst>
                  <a:ext uri="{0D108BD9-81ED-4DB2-BD59-A6C34878D82A}">
                    <a16:rowId xmlns:a16="http://schemas.microsoft.com/office/drawing/2014/main" val="1577045523"/>
                  </a:ext>
                </a:extLst>
              </a:tr>
            </a:tbl>
          </a:graphicData>
        </a:graphic>
      </p:graphicFrame>
      <p:sp>
        <p:nvSpPr>
          <p:cNvPr id="5" name="TextBox 4">
            <a:extLst>
              <a:ext uri="{FF2B5EF4-FFF2-40B4-BE49-F238E27FC236}">
                <a16:creationId xmlns:a16="http://schemas.microsoft.com/office/drawing/2014/main" id="{251F6D88-6CA3-0D01-2ED6-2389B8F8CDC5}"/>
              </a:ext>
            </a:extLst>
          </p:cNvPr>
          <p:cNvSpPr txBox="1"/>
          <p:nvPr/>
        </p:nvSpPr>
        <p:spPr>
          <a:xfrm>
            <a:off x="507999" y="753534"/>
            <a:ext cx="10465841" cy="424732"/>
          </a:xfrm>
          <a:prstGeom prst="rect">
            <a:avLst/>
          </a:prstGeom>
          <a:noFill/>
        </p:spPr>
        <p:txBody>
          <a:bodyPr wrap="square" rtlCol="0">
            <a:spAutoFit/>
          </a:bodyPr>
          <a:lstStyle/>
          <a:p>
            <a:pPr>
              <a:lnSpc>
                <a:spcPct val="90000"/>
              </a:lnSpc>
              <a:spcBef>
                <a:spcPts val="1000"/>
              </a:spcBef>
              <a:buClr>
                <a:schemeClr val="accent1"/>
              </a:buClr>
              <a:buSzPct val="75000"/>
            </a:pPr>
            <a:r>
              <a:rPr lang="fr-FR" sz="2400" noProof="0" dirty="0"/>
              <a:t>Évaluation générique des risques</a:t>
            </a:r>
            <a:r>
              <a:rPr lang="fr-FR" noProof="0" dirty="0"/>
              <a:t>:</a:t>
            </a:r>
          </a:p>
        </p:txBody>
      </p:sp>
      <p:sp>
        <p:nvSpPr>
          <p:cNvPr id="6" name="TextBox 5">
            <a:extLst>
              <a:ext uri="{FF2B5EF4-FFF2-40B4-BE49-F238E27FC236}">
                <a16:creationId xmlns:a16="http://schemas.microsoft.com/office/drawing/2014/main" id="{F0E2C5C0-DCA0-F61D-1976-9B4C111B4132}"/>
              </a:ext>
            </a:extLst>
          </p:cNvPr>
          <p:cNvSpPr txBox="1"/>
          <p:nvPr/>
        </p:nvSpPr>
        <p:spPr>
          <a:xfrm>
            <a:off x="507998" y="2912438"/>
            <a:ext cx="10465841" cy="424732"/>
          </a:xfrm>
          <a:prstGeom prst="rect">
            <a:avLst/>
          </a:prstGeom>
          <a:noFill/>
        </p:spPr>
        <p:txBody>
          <a:bodyPr wrap="square" rtlCol="0">
            <a:spAutoFit/>
          </a:bodyPr>
          <a:lstStyle/>
          <a:p>
            <a:pPr>
              <a:lnSpc>
                <a:spcPct val="90000"/>
              </a:lnSpc>
              <a:spcBef>
                <a:spcPts val="1000"/>
              </a:spcBef>
              <a:buClr>
                <a:schemeClr val="accent1"/>
              </a:buClr>
              <a:buSzPct val="75000"/>
            </a:pPr>
            <a:r>
              <a:rPr lang="fr-FR" sz="2400" noProof="0" dirty="0"/>
              <a:t>Analyse climatique préliminaire:</a:t>
            </a:r>
          </a:p>
        </p:txBody>
      </p:sp>
      <p:graphicFrame>
        <p:nvGraphicFramePr>
          <p:cNvPr id="7" name="Table 4">
            <a:extLst>
              <a:ext uri="{FF2B5EF4-FFF2-40B4-BE49-F238E27FC236}">
                <a16:creationId xmlns:a16="http://schemas.microsoft.com/office/drawing/2014/main" id="{28BAD21E-2C64-3A41-D185-C8D0848AE680}"/>
              </a:ext>
            </a:extLst>
          </p:cNvPr>
          <p:cNvGraphicFramePr>
            <a:graphicFrameLocks noGrp="1"/>
          </p:cNvGraphicFramePr>
          <p:nvPr>
            <p:extLst>
              <p:ext uri="{D42A27DB-BD31-4B8C-83A1-F6EECF244321}">
                <p14:modId xmlns:p14="http://schemas.microsoft.com/office/powerpoint/2010/main" val="2036692440"/>
              </p:ext>
            </p:extLst>
          </p:nvPr>
        </p:nvGraphicFramePr>
        <p:xfrm>
          <a:off x="596900" y="3406666"/>
          <a:ext cx="10874100" cy="1381760"/>
        </p:xfrm>
        <a:graphic>
          <a:graphicData uri="http://schemas.openxmlformats.org/drawingml/2006/table">
            <a:tbl>
              <a:tblPr firstRow="1" bandRow="1">
                <a:tableStyleId>{5C22544A-7EE6-4342-B048-85BDC9FD1C3A}</a:tableStyleId>
              </a:tblPr>
              <a:tblGrid>
                <a:gridCol w="1231900">
                  <a:extLst>
                    <a:ext uri="{9D8B030D-6E8A-4147-A177-3AD203B41FA5}">
                      <a16:colId xmlns:a16="http://schemas.microsoft.com/office/drawing/2014/main" val="218823321"/>
                    </a:ext>
                  </a:extLst>
                </a:gridCol>
                <a:gridCol w="1384300">
                  <a:extLst>
                    <a:ext uri="{9D8B030D-6E8A-4147-A177-3AD203B41FA5}">
                      <a16:colId xmlns:a16="http://schemas.microsoft.com/office/drawing/2014/main" val="2290385532"/>
                    </a:ext>
                  </a:extLst>
                </a:gridCol>
                <a:gridCol w="1368000">
                  <a:extLst>
                    <a:ext uri="{9D8B030D-6E8A-4147-A177-3AD203B41FA5}">
                      <a16:colId xmlns:a16="http://schemas.microsoft.com/office/drawing/2014/main" val="500043561"/>
                    </a:ext>
                  </a:extLst>
                </a:gridCol>
                <a:gridCol w="1584000">
                  <a:extLst>
                    <a:ext uri="{9D8B030D-6E8A-4147-A177-3AD203B41FA5}">
                      <a16:colId xmlns:a16="http://schemas.microsoft.com/office/drawing/2014/main" val="145850116"/>
                    </a:ext>
                  </a:extLst>
                </a:gridCol>
                <a:gridCol w="1422400">
                  <a:extLst>
                    <a:ext uri="{9D8B030D-6E8A-4147-A177-3AD203B41FA5}">
                      <a16:colId xmlns:a16="http://schemas.microsoft.com/office/drawing/2014/main" val="2580184644"/>
                    </a:ext>
                  </a:extLst>
                </a:gridCol>
                <a:gridCol w="2326500">
                  <a:extLst>
                    <a:ext uri="{9D8B030D-6E8A-4147-A177-3AD203B41FA5}">
                      <a16:colId xmlns:a16="http://schemas.microsoft.com/office/drawing/2014/main" val="1565675685"/>
                    </a:ext>
                  </a:extLst>
                </a:gridCol>
                <a:gridCol w="1557000">
                  <a:extLst>
                    <a:ext uri="{9D8B030D-6E8A-4147-A177-3AD203B41FA5}">
                      <a16:colId xmlns:a16="http://schemas.microsoft.com/office/drawing/2014/main" val="3452456288"/>
                    </a:ext>
                  </a:extLst>
                </a:gridCol>
              </a:tblGrid>
              <a:tr h="357294">
                <a:tc>
                  <a:txBody>
                    <a:bodyPr/>
                    <a:lstStyle/>
                    <a:p>
                      <a:r>
                        <a:rPr lang="fr-FR" noProof="0" dirty="0"/>
                        <a:t>Emplacement</a:t>
                      </a:r>
                    </a:p>
                  </a:txBody>
                  <a:tcPr/>
                </a:tc>
                <a:tc>
                  <a:txBody>
                    <a:bodyPr/>
                    <a:lstStyle/>
                    <a:p>
                      <a:r>
                        <a:rPr lang="fr-FR" sz="1800" b="1" i="0" u="none" strike="noStrike" kern="1200" noProof="0" dirty="0">
                          <a:solidFill>
                            <a:schemeClr val="lt1"/>
                          </a:solidFill>
                          <a:effectLst/>
                          <a:latin typeface="+mn-lt"/>
                          <a:ea typeface="+mn-ea"/>
                          <a:cs typeface="+mn-cs"/>
                        </a:rPr>
                        <a:t>Aléas climatique</a:t>
                      </a:r>
                      <a:endParaRPr lang="fr-FR" b="1" noProof="0" dirty="0"/>
                    </a:p>
                  </a:txBody>
                  <a:tcPr/>
                </a:tc>
                <a:tc>
                  <a:txBody>
                    <a:bodyPr/>
                    <a:lstStyle/>
                    <a:p>
                      <a:r>
                        <a:rPr lang="fr-FR" noProof="0" dirty="0"/>
                        <a:t>L’exposition</a:t>
                      </a:r>
                    </a:p>
                  </a:txBody>
                  <a:tcPr/>
                </a:tc>
                <a:tc>
                  <a:txBody>
                    <a:bodyPr/>
                    <a:lstStyle/>
                    <a:p>
                      <a:r>
                        <a:rPr lang="fr-FR" noProof="0" dirty="0"/>
                        <a:t>L’Impact</a:t>
                      </a:r>
                    </a:p>
                  </a:txBody>
                  <a:tcPr/>
                </a:tc>
                <a:tc>
                  <a:txBody>
                    <a:bodyPr/>
                    <a:lstStyle/>
                    <a:p>
                      <a:r>
                        <a:rPr lang="fr-FR" noProof="0" dirty="0"/>
                        <a:t>Score de Risque</a:t>
                      </a:r>
                    </a:p>
                  </a:txBody>
                  <a:tcPr/>
                </a:tc>
                <a:tc>
                  <a:txBody>
                    <a:bodyPr/>
                    <a:lstStyle/>
                    <a:p>
                      <a:r>
                        <a:rPr lang="fr-FR" noProof="0" dirty="0"/>
                        <a:t>Les </a:t>
                      </a:r>
                      <a:r>
                        <a:rPr lang="fr-FR" b="1" noProof="0" dirty="0"/>
                        <a:t>Options de </a:t>
                      </a:r>
                      <a:r>
                        <a:rPr lang="fr-FR" sz="1800" b="1" i="0" u="none" strike="noStrike" kern="1200" noProof="0" dirty="0">
                          <a:solidFill>
                            <a:schemeClr val="lt1"/>
                          </a:solidFill>
                          <a:effectLst/>
                          <a:latin typeface="+mn-lt"/>
                          <a:ea typeface="+mn-ea"/>
                          <a:cs typeface="+mn-cs"/>
                        </a:rPr>
                        <a:t>Résilience</a:t>
                      </a:r>
                      <a:endParaRPr lang="fr-FR" b="1" noProof="0" dirty="0"/>
                    </a:p>
                  </a:txBody>
                  <a:tcPr/>
                </a:tc>
                <a:tc>
                  <a:txBody>
                    <a:bodyPr/>
                    <a:lstStyle/>
                    <a:p>
                      <a:r>
                        <a:rPr lang="fr-FR" sz="1800" b="1" i="0" u="none" strike="noStrike" kern="1200" noProof="0" dirty="0">
                          <a:solidFill>
                            <a:schemeClr val="lt1"/>
                          </a:solidFill>
                          <a:effectLst/>
                          <a:latin typeface="+mn-lt"/>
                          <a:ea typeface="+mn-ea"/>
                          <a:cs typeface="+mn-cs"/>
                        </a:rPr>
                        <a:t>Impact Résiduel</a:t>
                      </a:r>
                      <a:endParaRPr lang="fr-FR" b="1" noProof="0" dirty="0"/>
                    </a:p>
                  </a:txBody>
                  <a:tcPr/>
                </a:tc>
                <a:extLst>
                  <a:ext uri="{0D108BD9-81ED-4DB2-BD59-A6C34878D82A}">
                    <a16:rowId xmlns:a16="http://schemas.microsoft.com/office/drawing/2014/main" val="2913956300"/>
                  </a:ext>
                </a:extLst>
              </a:tr>
              <a:tr h="370840">
                <a:tc>
                  <a:txBody>
                    <a:bodyPr/>
                    <a:lstStyle/>
                    <a:p>
                      <a:r>
                        <a:rPr lang="fr-FR" noProof="0" dirty="0"/>
                        <a:t>A</a:t>
                      </a:r>
                    </a:p>
                  </a:txBody>
                  <a:tcPr/>
                </a:tc>
                <a:tc>
                  <a:txBody>
                    <a:bodyPr/>
                    <a:lstStyle/>
                    <a:p>
                      <a:r>
                        <a:rPr lang="fr-FR" noProof="0" dirty="0"/>
                        <a:t>B</a:t>
                      </a:r>
                    </a:p>
                  </a:txBody>
                  <a:tcPr/>
                </a:tc>
                <a:tc>
                  <a:txBody>
                    <a:bodyPr/>
                    <a:lstStyle/>
                    <a:p>
                      <a:r>
                        <a:rPr lang="fr-FR" noProof="0" dirty="0"/>
                        <a:t>C</a:t>
                      </a:r>
                    </a:p>
                  </a:txBody>
                  <a:tcPr/>
                </a:tc>
                <a:tc>
                  <a:txBody>
                    <a:bodyPr/>
                    <a:lstStyle/>
                    <a:p>
                      <a:r>
                        <a:rPr lang="fr-FR" noProof="0" dirty="0"/>
                        <a:t>D</a:t>
                      </a:r>
                    </a:p>
                  </a:txBody>
                  <a:tcPr/>
                </a:tc>
                <a:tc>
                  <a:txBody>
                    <a:bodyPr/>
                    <a:lstStyle/>
                    <a:p>
                      <a:r>
                        <a:rPr lang="fr-FR" noProof="0" dirty="0"/>
                        <a:t>E = C X D</a:t>
                      </a:r>
                    </a:p>
                  </a:txBody>
                  <a:tcPr/>
                </a:tc>
                <a:tc>
                  <a:txBody>
                    <a:bodyPr/>
                    <a:lstStyle/>
                    <a:p>
                      <a:r>
                        <a:rPr lang="fr-FR" noProof="0" dirty="0"/>
                        <a:t>F</a:t>
                      </a:r>
                    </a:p>
                  </a:txBody>
                  <a:tcPr/>
                </a:tc>
                <a:tc>
                  <a:txBody>
                    <a:bodyPr/>
                    <a:lstStyle/>
                    <a:p>
                      <a:r>
                        <a:rPr lang="fr-FR" noProof="0" dirty="0"/>
                        <a:t>G = E-F</a:t>
                      </a:r>
                    </a:p>
                  </a:txBody>
                  <a:tcPr/>
                </a:tc>
                <a:extLst>
                  <a:ext uri="{0D108BD9-81ED-4DB2-BD59-A6C34878D82A}">
                    <a16:rowId xmlns:a16="http://schemas.microsoft.com/office/drawing/2014/main" val="1848629689"/>
                  </a:ext>
                </a:extLst>
              </a:tr>
              <a:tr h="370840">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extLst>
                  <a:ext uri="{0D108BD9-81ED-4DB2-BD59-A6C34878D82A}">
                    <a16:rowId xmlns:a16="http://schemas.microsoft.com/office/drawing/2014/main" val="1577045523"/>
                  </a:ext>
                </a:extLst>
              </a:tr>
            </a:tbl>
          </a:graphicData>
        </a:graphic>
      </p:graphicFrame>
      <p:sp>
        <p:nvSpPr>
          <p:cNvPr id="4" name="TextBox 3">
            <a:extLst>
              <a:ext uri="{FF2B5EF4-FFF2-40B4-BE49-F238E27FC236}">
                <a16:creationId xmlns:a16="http://schemas.microsoft.com/office/drawing/2014/main" id="{F42CA607-7D6E-5946-DF0E-2665401B0468}"/>
              </a:ext>
            </a:extLst>
          </p:cNvPr>
          <p:cNvSpPr txBox="1"/>
          <p:nvPr/>
        </p:nvSpPr>
        <p:spPr>
          <a:xfrm>
            <a:off x="507998" y="4880256"/>
            <a:ext cx="10465841" cy="424732"/>
          </a:xfrm>
          <a:prstGeom prst="rect">
            <a:avLst/>
          </a:prstGeom>
          <a:noFill/>
        </p:spPr>
        <p:txBody>
          <a:bodyPr wrap="square" rtlCol="0">
            <a:spAutoFit/>
          </a:bodyPr>
          <a:lstStyle/>
          <a:p>
            <a:pPr>
              <a:lnSpc>
                <a:spcPct val="90000"/>
              </a:lnSpc>
              <a:spcBef>
                <a:spcPts val="1000"/>
              </a:spcBef>
              <a:buClr>
                <a:schemeClr val="accent1"/>
              </a:buClr>
              <a:buSzPct val="75000"/>
            </a:pPr>
            <a:r>
              <a:rPr lang="fr-FR" sz="2400" noProof="0" dirty="0"/>
              <a:t>Évaluation des risques climatiques:</a:t>
            </a:r>
          </a:p>
        </p:txBody>
      </p:sp>
      <p:graphicFrame>
        <p:nvGraphicFramePr>
          <p:cNvPr id="8" name="Table 4">
            <a:extLst>
              <a:ext uri="{FF2B5EF4-FFF2-40B4-BE49-F238E27FC236}">
                <a16:creationId xmlns:a16="http://schemas.microsoft.com/office/drawing/2014/main" id="{2ED9A29B-0EEA-7657-F04E-D522D5D8FE02}"/>
              </a:ext>
            </a:extLst>
          </p:cNvPr>
          <p:cNvGraphicFramePr>
            <a:graphicFrameLocks noGrp="1"/>
          </p:cNvGraphicFramePr>
          <p:nvPr>
            <p:extLst>
              <p:ext uri="{D42A27DB-BD31-4B8C-83A1-F6EECF244321}">
                <p14:modId xmlns:p14="http://schemas.microsoft.com/office/powerpoint/2010/main" val="2703765478"/>
              </p:ext>
            </p:extLst>
          </p:nvPr>
        </p:nvGraphicFramePr>
        <p:xfrm>
          <a:off x="596900" y="5374484"/>
          <a:ext cx="10874100" cy="1656080"/>
        </p:xfrm>
        <a:graphic>
          <a:graphicData uri="http://schemas.openxmlformats.org/drawingml/2006/table">
            <a:tbl>
              <a:tblPr firstRow="1" bandRow="1">
                <a:tableStyleId>{5C22544A-7EE6-4342-B048-85BDC9FD1C3A}</a:tableStyleId>
              </a:tblPr>
              <a:tblGrid>
                <a:gridCol w="1231900">
                  <a:extLst>
                    <a:ext uri="{9D8B030D-6E8A-4147-A177-3AD203B41FA5}">
                      <a16:colId xmlns:a16="http://schemas.microsoft.com/office/drawing/2014/main" val="218823321"/>
                    </a:ext>
                  </a:extLst>
                </a:gridCol>
                <a:gridCol w="1472339">
                  <a:extLst>
                    <a:ext uri="{9D8B030D-6E8A-4147-A177-3AD203B41FA5}">
                      <a16:colId xmlns:a16="http://schemas.microsoft.com/office/drawing/2014/main" val="2290385532"/>
                    </a:ext>
                  </a:extLst>
                </a:gridCol>
                <a:gridCol w="1279961">
                  <a:extLst>
                    <a:ext uri="{9D8B030D-6E8A-4147-A177-3AD203B41FA5}">
                      <a16:colId xmlns:a16="http://schemas.microsoft.com/office/drawing/2014/main" val="500043561"/>
                    </a:ext>
                  </a:extLst>
                </a:gridCol>
                <a:gridCol w="1584000">
                  <a:extLst>
                    <a:ext uri="{9D8B030D-6E8A-4147-A177-3AD203B41FA5}">
                      <a16:colId xmlns:a16="http://schemas.microsoft.com/office/drawing/2014/main" val="145850116"/>
                    </a:ext>
                  </a:extLst>
                </a:gridCol>
                <a:gridCol w="1422400">
                  <a:extLst>
                    <a:ext uri="{9D8B030D-6E8A-4147-A177-3AD203B41FA5}">
                      <a16:colId xmlns:a16="http://schemas.microsoft.com/office/drawing/2014/main" val="2580184644"/>
                    </a:ext>
                  </a:extLst>
                </a:gridCol>
                <a:gridCol w="2326500">
                  <a:extLst>
                    <a:ext uri="{9D8B030D-6E8A-4147-A177-3AD203B41FA5}">
                      <a16:colId xmlns:a16="http://schemas.microsoft.com/office/drawing/2014/main" val="1565675685"/>
                    </a:ext>
                  </a:extLst>
                </a:gridCol>
                <a:gridCol w="1557000">
                  <a:extLst>
                    <a:ext uri="{9D8B030D-6E8A-4147-A177-3AD203B41FA5}">
                      <a16:colId xmlns:a16="http://schemas.microsoft.com/office/drawing/2014/main" val="3452456288"/>
                    </a:ext>
                  </a:extLst>
                </a:gridCol>
              </a:tblGrid>
              <a:tr h="357294">
                <a:tc>
                  <a:txBody>
                    <a:bodyPr/>
                    <a:lstStyle/>
                    <a:p>
                      <a:r>
                        <a:rPr lang="fr-FR" sz="1800" b="1" i="0" u="none" strike="noStrike" kern="1200" noProof="0" dirty="0">
                          <a:solidFill>
                            <a:schemeClr val="lt1"/>
                          </a:solidFill>
                          <a:effectLst/>
                          <a:latin typeface="+mn-lt"/>
                          <a:ea typeface="+mn-ea"/>
                          <a:cs typeface="+mn-cs"/>
                        </a:rPr>
                        <a:t>Type d’Actif</a:t>
                      </a:r>
                      <a:endParaRPr lang="fr-FR" b="1" noProof="0" dirty="0"/>
                    </a:p>
                  </a:txBody>
                  <a:tcPr/>
                </a:tc>
                <a:tc>
                  <a:txBody>
                    <a:bodyPr/>
                    <a:lstStyle/>
                    <a:p>
                      <a:r>
                        <a:rPr lang="fr-FR" sz="1800" b="1" i="0" u="none" strike="noStrike" kern="1200" noProof="0" dirty="0">
                          <a:solidFill>
                            <a:schemeClr val="lt1"/>
                          </a:solidFill>
                          <a:effectLst/>
                          <a:latin typeface="+mn-lt"/>
                          <a:ea typeface="+mn-ea"/>
                          <a:cs typeface="+mn-cs"/>
                        </a:rPr>
                        <a:t>Description du Risque</a:t>
                      </a:r>
                      <a:endParaRPr lang="fr-FR" b="1" noProof="0" dirty="0"/>
                    </a:p>
                  </a:txBody>
                  <a:tcPr/>
                </a:tc>
                <a:tc>
                  <a:txBody>
                    <a:bodyPr/>
                    <a:lstStyle/>
                    <a:p>
                      <a:r>
                        <a:rPr lang="fr-FR" sz="1800" b="1" i="0" u="none" strike="noStrike" kern="1200" noProof="0" dirty="0">
                          <a:solidFill>
                            <a:schemeClr val="lt1"/>
                          </a:solidFill>
                          <a:effectLst/>
                          <a:latin typeface="+mn-lt"/>
                          <a:ea typeface="+mn-ea"/>
                          <a:cs typeface="+mn-cs"/>
                        </a:rPr>
                        <a:t>Score de l’Aléa</a:t>
                      </a:r>
                      <a:endParaRPr lang="fr-FR" b="1" noProof="0" dirty="0"/>
                    </a:p>
                  </a:txBody>
                  <a:tcPr/>
                </a:tc>
                <a:tc>
                  <a:txBody>
                    <a:bodyPr/>
                    <a:lstStyle/>
                    <a:p>
                      <a:r>
                        <a:rPr lang="fr-FR" sz="1800" b="1" i="0" u="none" strike="noStrike" kern="1200" noProof="0" dirty="0">
                          <a:solidFill>
                            <a:schemeClr val="lt1"/>
                          </a:solidFill>
                          <a:effectLst/>
                          <a:latin typeface="+mn-lt"/>
                          <a:ea typeface="+mn-ea"/>
                          <a:cs typeface="+mn-cs"/>
                        </a:rPr>
                        <a:t>Vulnérabilité</a:t>
                      </a:r>
                      <a:endParaRPr lang="fr-FR" b="1" noProof="0" dirty="0"/>
                    </a:p>
                  </a:txBody>
                  <a:tcPr/>
                </a:tc>
                <a:tc>
                  <a:txBody>
                    <a:bodyPr/>
                    <a:lstStyle/>
                    <a:p>
                      <a:r>
                        <a:rPr lang="fr-FR" sz="1800" b="1" i="0" u="none" strike="noStrike" kern="1200" noProof="0" dirty="0">
                          <a:solidFill>
                            <a:schemeClr val="lt1"/>
                          </a:solidFill>
                          <a:effectLst/>
                          <a:latin typeface="+mn-lt"/>
                          <a:ea typeface="+mn-ea"/>
                          <a:cs typeface="+mn-cs"/>
                        </a:rPr>
                        <a:t>Impact du Risque</a:t>
                      </a:r>
                      <a:endParaRPr lang="fr-FR" b="1"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a:t>Les </a:t>
                      </a:r>
                      <a:r>
                        <a:rPr lang="fr-FR" b="1" noProof="0" dirty="0"/>
                        <a:t>Options de </a:t>
                      </a:r>
                      <a:r>
                        <a:rPr lang="fr-FR" sz="1800" b="1" i="0" u="none" strike="noStrike" kern="1200" noProof="0" dirty="0">
                          <a:solidFill>
                            <a:schemeClr val="lt1"/>
                          </a:solidFill>
                          <a:effectLst/>
                          <a:latin typeface="+mn-lt"/>
                          <a:ea typeface="+mn-ea"/>
                          <a:cs typeface="+mn-cs"/>
                        </a:rPr>
                        <a:t>Résilience</a:t>
                      </a:r>
                      <a:endParaRPr lang="fr-FR" b="1" noProof="0" dirty="0"/>
                    </a:p>
                    <a:p>
                      <a:endParaRPr lang="fr-FR" noProof="0" dirty="0"/>
                    </a:p>
                  </a:txBody>
                  <a:tcPr/>
                </a:tc>
                <a:tc>
                  <a:txBody>
                    <a:bodyPr/>
                    <a:lstStyle/>
                    <a:p>
                      <a:r>
                        <a:rPr lang="fr-FR" sz="1800" b="1" i="0" u="none" strike="noStrike" kern="1200" noProof="0" dirty="0">
                          <a:solidFill>
                            <a:schemeClr val="lt1"/>
                          </a:solidFill>
                          <a:effectLst/>
                          <a:latin typeface="+mn-lt"/>
                          <a:ea typeface="+mn-ea"/>
                          <a:cs typeface="+mn-cs"/>
                        </a:rPr>
                        <a:t>Analyse Coûts-Avantages</a:t>
                      </a:r>
                      <a:endParaRPr lang="fr-FR" b="1" noProof="0" dirty="0"/>
                    </a:p>
                  </a:txBody>
                  <a:tcPr/>
                </a:tc>
                <a:extLst>
                  <a:ext uri="{0D108BD9-81ED-4DB2-BD59-A6C34878D82A}">
                    <a16:rowId xmlns:a16="http://schemas.microsoft.com/office/drawing/2014/main" val="2913956300"/>
                  </a:ext>
                </a:extLst>
              </a:tr>
              <a:tr h="370840">
                <a:tc>
                  <a:txBody>
                    <a:bodyPr/>
                    <a:lstStyle/>
                    <a:p>
                      <a:r>
                        <a:rPr lang="fr-FR" noProof="0" dirty="0"/>
                        <a:t>A</a:t>
                      </a:r>
                    </a:p>
                  </a:txBody>
                  <a:tcPr/>
                </a:tc>
                <a:tc>
                  <a:txBody>
                    <a:bodyPr/>
                    <a:lstStyle/>
                    <a:p>
                      <a:r>
                        <a:rPr lang="fr-FR" noProof="0" dirty="0"/>
                        <a:t>B</a:t>
                      </a:r>
                    </a:p>
                  </a:txBody>
                  <a:tcPr/>
                </a:tc>
                <a:tc>
                  <a:txBody>
                    <a:bodyPr/>
                    <a:lstStyle/>
                    <a:p>
                      <a:r>
                        <a:rPr lang="fr-FR" noProof="0" dirty="0"/>
                        <a:t>C</a:t>
                      </a:r>
                    </a:p>
                  </a:txBody>
                  <a:tcPr/>
                </a:tc>
                <a:tc>
                  <a:txBody>
                    <a:bodyPr/>
                    <a:lstStyle/>
                    <a:p>
                      <a:r>
                        <a:rPr lang="fr-FR" noProof="0" dirty="0"/>
                        <a:t>D</a:t>
                      </a:r>
                    </a:p>
                  </a:txBody>
                  <a:tcPr/>
                </a:tc>
                <a:tc>
                  <a:txBody>
                    <a:bodyPr/>
                    <a:lstStyle/>
                    <a:p>
                      <a:r>
                        <a:rPr lang="fr-FR" noProof="0" dirty="0"/>
                        <a:t>E = C X D</a:t>
                      </a:r>
                    </a:p>
                  </a:txBody>
                  <a:tcPr/>
                </a:tc>
                <a:tc>
                  <a:txBody>
                    <a:bodyPr/>
                    <a:lstStyle/>
                    <a:p>
                      <a:r>
                        <a:rPr lang="fr-FR" noProof="0" dirty="0"/>
                        <a:t>F</a:t>
                      </a:r>
                    </a:p>
                  </a:txBody>
                  <a:tcPr/>
                </a:tc>
                <a:tc>
                  <a:txBody>
                    <a:bodyPr/>
                    <a:lstStyle/>
                    <a:p>
                      <a:r>
                        <a:rPr lang="fr-FR" noProof="0" dirty="0"/>
                        <a:t>G = E-F</a:t>
                      </a:r>
                    </a:p>
                  </a:txBody>
                  <a:tcPr/>
                </a:tc>
                <a:extLst>
                  <a:ext uri="{0D108BD9-81ED-4DB2-BD59-A6C34878D82A}">
                    <a16:rowId xmlns:a16="http://schemas.microsoft.com/office/drawing/2014/main" val="1848629689"/>
                  </a:ext>
                </a:extLst>
              </a:tr>
              <a:tr h="370840">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tc>
                  <a:txBody>
                    <a:bodyPr/>
                    <a:lstStyle/>
                    <a:p>
                      <a:endParaRPr lang="fr-FR" noProof="0" dirty="0"/>
                    </a:p>
                  </a:txBody>
                  <a:tcPr/>
                </a:tc>
                <a:extLst>
                  <a:ext uri="{0D108BD9-81ED-4DB2-BD59-A6C34878D82A}">
                    <a16:rowId xmlns:a16="http://schemas.microsoft.com/office/drawing/2014/main" val="1577045523"/>
                  </a:ext>
                </a:extLst>
              </a:tr>
            </a:tbl>
          </a:graphicData>
        </a:graphic>
      </p:graphicFrame>
    </p:spTree>
    <p:extLst>
      <p:ext uri="{BB962C8B-B14F-4D97-AF65-F5344CB8AC3E}">
        <p14:creationId xmlns:p14="http://schemas.microsoft.com/office/powerpoint/2010/main" val="813041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1BAAC-24C8-C84C-0934-31C4B543F0A8}"/>
              </a:ext>
            </a:extLst>
          </p:cNvPr>
          <p:cNvSpPr>
            <a:spLocks noGrp="1"/>
          </p:cNvSpPr>
          <p:nvPr>
            <p:ph type="title"/>
          </p:nvPr>
        </p:nvSpPr>
        <p:spPr>
          <a:xfrm>
            <a:off x="379923" y="201478"/>
            <a:ext cx="10220917" cy="535531"/>
          </a:xfrm>
        </p:spPr>
        <p:txBody>
          <a:bodyPr/>
          <a:lstStyle/>
          <a:p>
            <a:r>
              <a:rPr lang="fr-FR" sz="2400" b="1" noProof="0" dirty="0"/>
              <a:t>Phase d’identification du projet : Considérations supplémentaires…</a:t>
            </a:r>
          </a:p>
        </p:txBody>
      </p:sp>
      <p:sp>
        <p:nvSpPr>
          <p:cNvPr id="3" name="TextBox 2">
            <a:extLst>
              <a:ext uri="{FF2B5EF4-FFF2-40B4-BE49-F238E27FC236}">
                <a16:creationId xmlns:a16="http://schemas.microsoft.com/office/drawing/2014/main" id="{FFAB3D7D-1A6E-1EB8-D61A-FF2CA4B4AA4D}"/>
              </a:ext>
            </a:extLst>
          </p:cNvPr>
          <p:cNvSpPr txBox="1"/>
          <p:nvPr/>
        </p:nvSpPr>
        <p:spPr>
          <a:xfrm>
            <a:off x="596900" y="965088"/>
            <a:ext cx="11199030" cy="1077218"/>
          </a:xfrm>
          <a:prstGeom prst="rect">
            <a:avLst/>
          </a:prstGeom>
          <a:noFill/>
        </p:spPr>
        <p:txBody>
          <a:bodyPr wrap="square" rtlCol="0">
            <a:spAutoFit/>
          </a:bodyPr>
          <a:lstStyle/>
          <a:p>
            <a:r>
              <a:rPr lang="fr-FR" sz="2400" b="1" noProof="0" dirty="0"/>
              <a:t>1. Collecte des données</a:t>
            </a:r>
          </a:p>
          <a:p>
            <a:pPr marL="342900" indent="-342900">
              <a:buFont typeface="Arial" panose="020B0604020202020204" pitchFamily="34" charset="0"/>
              <a:buChar char="•"/>
            </a:pPr>
            <a:r>
              <a:rPr lang="fr-FR" sz="2000" noProof="0" dirty="0"/>
              <a:t>Effort initial dès la phase d’Identification du projet</a:t>
            </a:r>
          </a:p>
          <a:p>
            <a:pPr marL="342900" indent="-342900">
              <a:buFont typeface="Arial" panose="020B0604020202020204" pitchFamily="34" charset="0"/>
              <a:buChar char="•"/>
            </a:pPr>
            <a:r>
              <a:rPr lang="fr-FR" sz="2000" noProof="0" dirty="0"/>
              <a:t>Collecte de données continue</a:t>
            </a:r>
          </a:p>
        </p:txBody>
      </p:sp>
    </p:spTree>
    <p:extLst>
      <p:ext uri="{BB962C8B-B14F-4D97-AF65-F5344CB8AC3E}">
        <p14:creationId xmlns:p14="http://schemas.microsoft.com/office/powerpoint/2010/main" val="895187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899" y="130175"/>
            <a:ext cx="9895453" cy="535531"/>
          </a:xfrm>
        </p:spPr>
        <p:txBody>
          <a:bodyPr/>
          <a:lstStyle/>
          <a:p>
            <a:r>
              <a:rPr lang="fr-FR" sz="2400" b="1" noProof="0" dirty="0"/>
              <a:t>Phase d’identification du projet : Considérations supplémentaires…</a:t>
            </a:r>
          </a:p>
        </p:txBody>
      </p:sp>
      <p:cxnSp>
        <p:nvCxnSpPr>
          <p:cNvPr id="9" name="Straight Connector 8">
            <a:extLst>
              <a:ext uri="{FF2B5EF4-FFF2-40B4-BE49-F238E27FC236}">
                <a16:creationId xmlns:a16="http://schemas.microsoft.com/office/drawing/2014/main" id="{937FA1A4-8385-ACD2-A330-11F55BD79C82}"/>
              </a:ext>
            </a:extLst>
          </p:cNvPr>
          <p:cNvCxnSpPr>
            <a:cxnSpLocks/>
          </p:cNvCxnSpPr>
          <p:nvPr/>
        </p:nvCxnSpPr>
        <p:spPr>
          <a:xfrm flipH="1">
            <a:off x="8210938" y="1884785"/>
            <a:ext cx="3041780" cy="276186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1DAB6C48-83EA-E3B2-8F54-B2D68B407032}"/>
              </a:ext>
            </a:extLst>
          </p:cNvPr>
          <p:cNvSpPr/>
          <p:nvPr/>
        </p:nvSpPr>
        <p:spPr>
          <a:xfrm>
            <a:off x="1526371" y="2095015"/>
            <a:ext cx="4420809" cy="441535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noProof="0" dirty="0">
                <a:solidFill>
                  <a:srgbClr val="00D0AB"/>
                </a:solidFill>
              </a:rPr>
              <a:t>Résilience </a:t>
            </a:r>
            <a:r>
              <a:rPr lang="fr-FR" sz="2000" b="1" u="sng" noProof="0" dirty="0">
                <a:solidFill>
                  <a:srgbClr val="00D0AB"/>
                </a:solidFill>
              </a:rPr>
              <a:t>de</a:t>
            </a:r>
            <a:r>
              <a:rPr lang="fr-FR" sz="2000" b="1" noProof="0" dirty="0">
                <a:solidFill>
                  <a:srgbClr val="00D0AB"/>
                </a:solidFill>
              </a:rPr>
              <a:t> l’infrastructure</a:t>
            </a:r>
          </a:p>
          <a:p>
            <a:pPr algn="ctr"/>
            <a:endParaRPr lang="fr-FR" sz="2000" b="1" noProof="0" dirty="0">
              <a:solidFill>
                <a:srgbClr val="00D0AB"/>
              </a:solidFill>
            </a:endParaRPr>
          </a:p>
          <a:p>
            <a:pPr algn="ctr"/>
            <a:r>
              <a:rPr lang="fr-FR" sz="2000" noProof="0" dirty="0">
                <a:solidFill>
                  <a:schemeClr val="tx1"/>
                </a:solidFill>
              </a:rPr>
              <a:t>Un examen préliminaire des aléas climatiques auxquels le projet d’infrastructure pourrait être exposé, ainsi que des moyens par lesquels la conception du projet pourrait améliorer la résilience de l’infrastructure</a:t>
            </a:r>
            <a:endParaRPr lang="fr-FR" sz="2000" b="1" noProof="0" dirty="0">
              <a:solidFill>
                <a:schemeClr val="tx1"/>
              </a:solidFill>
            </a:endParaRPr>
          </a:p>
        </p:txBody>
      </p:sp>
      <p:sp>
        <p:nvSpPr>
          <p:cNvPr id="6" name="Rectangle 5">
            <a:extLst>
              <a:ext uri="{FF2B5EF4-FFF2-40B4-BE49-F238E27FC236}">
                <a16:creationId xmlns:a16="http://schemas.microsoft.com/office/drawing/2014/main" id="{5309427F-782D-5AB6-C6E3-D21F173D8F8F}"/>
              </a:ext>
            </a:extLst>
          </p:cNvPr>
          <p:cNvSpPr/>
          <p:nvPr/>
        </p:nvSpPr>
        <p:spPr>
          <a:xfrm>
            <a:off x="6259450" y="2095015"/>
            <a:ext cx="4420809" cy="441535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fr-FR" sz="2000" b="1" noProof="0" dirty="0">
              <a:solidFill>
                <a:schemeClr val="tx1"/>
              </a:solidFill>
            </a:endParaRPr>
          </a:p>
          <a:p>
            <a:pPr algn="r"/>
            <a:endParaRPr lang="fr-FR" sz="2000" b="1" noProof="0" dirty="0">
              <a:solidFill>
                <a:srgbClr val="00D0AB"/>
              </a:solidFill>
            </a:endParaRPr>
          </a:p>
          <a:p>
            <a:pPr algn="ctr"/>
            <a:r>
              <a:rPr lang="fr-FR" b="1" noProof="0" dirty="0">
                <a:solidFill>
                  <a:srgbClr val="00D0AB"/>
                </a:solidFill>
              </a:rPr>
              <a:t>Résilience </a:t>
            </a:r>
            <a:r>
              <a:rPr lang="fr-FR" b="1" u="sng" noProof="0" dirty="0">
                <a:solidFill>
                  <a:srgbClr val="00D0AB"/>
                </a:solidFill>
              </a:rPr>
              <a:t>par</a:t>
            </a:r>
            <a:r>
              <a:rPr lang="fr-FR" b="1" noProof="0" dirty="0">
                <a:solidFill>
                  <a:srgbClr val="00D0AB"/>
                </a:solidFill>
              </a:rPr>
              <a:t> l’infrastructure</a:t>
            </a:r>
          </a:p>
          <a:p>
            <a:pPr algn="ctr"/>
            <a:endParaRPr lang="fr-FR" sz="2000" b="1" noProof="0" dirty="0">
              <a:solidFill>
                <a:schemeClr val="tx1"/>
              </a:solidFill>
            </a:endParaRPr>
          </a:p>
          <a:p>
            <a:pPr algn="ctr"/>
            <a:r>
              <a:rPr lang="fr-FR" sz="2000" noProof="0" dirty="0">
                <a:solidFill>
                  <a:schemeClr val="tx1"/>
                </a:solidFill>
              </a:rPr>
              <a:t>Un examen préliminaire des risques de la zone envisagée pour l’infrastructure, ainsi que de la communauté et des utilisateurs finaux, afin d’identifier comment l’infrastructure peut renforcer la résilience du territoire et de la communauté face aux aléas climatiques</a:t>
            </a:r>
            <a:endParaRPr lang="fr-FR" sz="2000" b="1" noProof="0" dirty="0">
              <a:solidFill>
                <a:schemeClr val="tx1"/>
              </a:solidFill>
            </a:endParaRPr>
          </a:p>
        </p:txBody>
      </p:sp>
      <p:sp>
        <p:nvSpPr>
          <p:cNvPr id="7" name="TextBox 6">
            <a:extLst>
              <a:ext uri="{FF2B5EF4-FFF2-40B4-BE49-F238E27FC236}">
                <a16:creationId xmlns:a16="http://schemas.microsoft.com/office/drawing/2014/main" id="{0AB5DC61-4408-0E10-5045-C1A7C5D89ECB}"/>
              </a:ext>
            </a:extLst>
          </p:cNvPr>
          <p:cNvSpPr txBox="1"/>
          <p:nvPr/>
        </p:nvSpPr>
        <p:spPr>
          <a:xfrm>
            <a:off x="596900" y="846106"/>
            <a:ext cx="11165609" cy="1077218"/>
          </a:xfrm>
          <a:prstGeom prst="rect">
            <a:avLst/>
          </a:prstGeom>
          <a:noFill/>
        </p:spPr>
        <p:txBody>
          <a:bodyPr wrap="square">
            <a:spAutoFit/>
          </a:bodyPr>
          <a:lstStyle/>
          <a:p>
            <a:r>
              <a:rPr lang="fr-FR" sz="2400" b="1" noProof="0" dirty="0"/>
              <a:t>2. Résilience élargie</a:t>
            </a:r>
          </a:p>
          <a:p>
            <a:r>
              <a:rPr lang="fr-FR" sz="2000" noProof="0" dirty="0"/>
              <a:t>Les bonnes pratiques en matière d’examen préliminaire prennent en compte ces deux dimensions de la résilience des infrastructures face au climat :</a:t>
            </a:r>
            <a:endParaRPr lang="fr-FR" sz="2000" b="1" noProof="0" dirty="0"/>
          </a:p>
        </p:txBody>
      </p:sp>
      <p:pic>
        <p:nvPicPr>
          <p:cNvPr id="3" name="Graphic 6" descr="Electric Tower with solid fill">
            <a:extLst>
              <a:ext uri="{FF2B5EF4-FFF2-40B4-BE49-F238E27FC236}">
                <a16:creationId xmlns:a16="http://schemas.microsoft.com/office/drawing/2014/main" id="{DA7955D3-8249-7296-D173-200C1B92C4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82507" y="2130687"/>
            <a:ext cx="774559" cy="774559"/>
          </a:xfrm>
          <a:prstGeom prst="rect">
            <a:avLst/>
          </a:prstGeom>
        </p:spPr>
      </p:pic>
      <p:pic>
        <p:nvPicPr>
          <p:cNvPr id="4" name="Graphic 7" descr="Bad Inventory with solid fill">
            <a:extLst>
              <a:ext uri="{FF2B5EF4-FFF2-40B4-BE49-F238E27FC236}">
                <a16:creationId xmlns:a16="http://schemas.microsoft.com/office/drawing/2014/main" id="{12A16AEB-FA17-83D0-8EC1-9ED03C2B160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248919" y="2097034"/>
            <a:ext cx="808212" cy="808212"/>
          </a:xfrm>
          <a:prstGeom prst="rect">
            <a:avLst/>
          </a:prstGeom>
        </p:spPr>
      </p:pic>
    </p:spTree>
    <p:extLst>
      <p:ext uri="{BB962C8B-B14F-4D97-AF65-F5344CB8AC3E}">
        <p14:creationId xmlns:p14="http://schemas.microsoft.com/office/powerpoint/2010/main" val="635912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sz="2400" b="1" noProof="0" dirty="0"/>
              <a:t>Une évaluation de la résilience par l’infrastructure…</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552086" y="1045653"/>
            <a:ext cx="11009813" cy="4329886"/>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r>
              <a:rPr lang="fr-FR" sz="2000" noProof="0" dirty="0"/>
              <a:t>Pour évaluer la résilience par l’infrastructure, </a:t>
            </a:r>
            <a:r>
              <a:rPr lang="fr-FR" sz="2000" noProof="0" dirty="0" err="1"/>
              <a:t>posez-vous</a:t>
            </a:r>
            <a:r>
              <a:rPr lang="fr-FR" sz="2000" noProof="0" dirty="0"/>
              <a:t> ces trois questions:</a:t>
            </a:r>
            <a:endParaRPr lang="fr-FR" sz="2000" b="1" noProof="0" dirty="0"/>
          </a:p>
        </p:txBody>
      </p:sp>
      <p:graphicFrame>
        <p:nvGraphicFramePr>
          <p:cNvPr id="3" name="Table 7">
            <a:extLst>
              <a:ext uri="{FF2B5EF4-FFF2-40B4-BE49-F238E27FC236}">
                <a16:creationId xmlns:a16="http://schemas.microsoft.com/office/drawing/2014/main" id="{448A2AEF-9F60-455D-BA14-CB52FC20D5FE}"/>
              </a:ext>
            </a:extLst>
          </p:cNvPr>
          <p:cNvGraphicFramePr>
            <a:graphicFrameLocks noGrp="1"/>
          </p:cNvGraphicFramePr>
          <p:nvPr>
            <p:extLst>
              <p:ext uri="{D42A27DB-BD31-4B8C-83A1-F6EECF244321}">
                <p14:modId xmlns:p14="http://schemas.microsoft.com/office/powerpoint/2010/main" val="275805123"/>
              </p:ext>
            </p:extLst>
          </p:nvPr>
        </p:nvGraphicFramePr>
        <p:xfrm>
          <a:off x="596899" y="1724137"/>
          <a:ext cx="10920186" cy="4546800"/>
        </p:xfrm>
        <a:graphic>
          <a:graphicData uri="http://schemas.openxmlformats.org/drawingml/2006/table">
            <a:tbl>
              <a:tblPr firstRow="1" bandRow="1">
                <a:tableStyleId>{5C22544A-7EE6-4342-B048-85BDC9FD1C3A}</a:tableStyleId>
              </a:tblPr>
              <a:tblGrid>
                <a:gridCol w="6108700">
                  <a:extLst>
                    <a:ext uri="{9D8B030D-6E8A-4147-A177-3AD203B41FA5}">
                      <a16:colId xmlns:a16="http://schemas.microsoft.com/office/drawing/2014/main" val="120413381"/>
                    </a:ext>
                  </a:extLst>
                </a:gridCol>
                <a:gridCol w="1171424">
                  <a:extLst>
                    <a:ext uri="{9D8B030D-6E8A-4147-A177-3AD203B41FA5}">
                      <a16:colId xmlns:a16="http://schemas.microsoft.com/office/drawing/2014/main" val="3622830597"/>
                    </a:ext>
                  </a:extLst>
                </a:gridCol>
                <a:gridCol w="3640062">
                  <a:extLst>
                    <a:ext uri="{9D8B030D-6E8A-4147-A177-3AD203B41FA5}">
                      <a16:colId xmlns:a16="http://schemas.microsoft.com/office/drawing/2014/main" val="2357512028"/>
                    </a:ext>
                  </a:extLst>
                </a:gridCol>
              </a:tblGrid>
              <a:tr h="432000">
                <a:tc>
                  <a:txBody>
                    <a:bodyPr/>
                    <a:lstStyle/>
                    <a:p>
                      <a:r>
                        <a:rPr lang="fr-FR" sz="1800" b="1" i="0" u="none" strike="noStrike" kern="1200" noProof="0" dirty="0">
                          <a:solidFill>
                            <a:schemeClr val="lt1"/>
                          </a:solidFill>
                          <a:effectLst/>
                          <a:latin typeface="+mn-lt"/>
                          <a:ea typeface="+mn-ea"/>
                          <a:cs typeface="+mn-cs"/>
                        </a:rPr>
                        <a:t>Caractéristique de résilience</a:t>
                      </a:r>
                      <a:endParaRPr lang="fr-FR" sz="1800" b="1" noProof="0" dirty="0"/>
                    </a:p>
                  </a:txBody>
                  <a:tcPr/>
                </a:tc>
                <a:tc>
                  <a:txBody>
                    <a:bodyPr/>
                    <a:lstStyle/>
                    <a:p>
                      <a:r>
                        <a:rPr lang="fr-FR" sz="1800" b="1" i="0" u="none" strike="noStrike" kern="1200" noProof="0" dirty="0">
                          <a:solidFill>
                            <a:schemeClr val="lt1"/>
                          </a:solidFill>
                          <a:effectLst/>
                          <a:latin typeface="+mn-lt"/>
                          <a:ea typeface="+mn-ea"/>
                          <a:cs typeface="+mn-cs"/>
                        </a:rPr>
                        <a:t>Oui/Non</a:t>
                      </a:r>
                      <a:endParaRPr lang="fr-FR" sz="1800" b="1" noProof="0" dirty="0"/>
                    </a:p>
                  </a:txBody>
                  <a:tcPr/>
                </a:tc>
                <a:tc>
                  <a:txBody>
                    <a:bodyPr/>
                    <a:lstStyle/>
                    <a:p>
                      <a:r>
                        <a:rPr lang="fr-FR" sz="1800" b="1" i="0" u="none" strike="noStrike" kern="1200" noProof="0" dirty="0">
                          <a:solidFill>
                            <a:schemeClr val="lt1"/>
                          </a:solidFill>
                          <a:effectLst/>
                          <a:latin typeface="+mn-lt"/>
                          <a:ea typeface="+mn-ea"/>
                          <a:cs typeface="+mn-cs"/>
                        </a:rPr>
                        <a:t>Détails</a:t>
                      </a:r>
                      <a:endParaRPr lang="fr-FR" sz="1800" b="1" noProof="0" dirty="0"/>
                    </a:p>
                  </a:txBody>
                  <a:tcPr/>
                </a:tc>
                <a:extLst>
                  <a:ext uri="{0D108BD9-81ED-4DB2-BD59-A6C34878D82A}">
                    <a16:rowId xmlns:a16="http://schemas.microsoft.com/office/drawing/2014/main" val="2476054076"/>
                  </a:ext>
                </a:extLst>
              </a:tr>
              <a:tr h="385172">
                <a:tc>
                  <a:txBody>
                    <a:bodyPr/>
                    <a:lstStyle/>
                    <a:p>
                      <a:r>
                        <a:rPr lang="fr-FR" sz="1800" b="1" i="0" u="none" strike="noStrike" kern="1200" noProof="0" dirty="0">
                          <a:solidFill>
                            <a:schemeClr val="dk1"/>
                          </a:solidFill>
                          <a:effectLst/>
                          <a:latin typeface="+mn-lt"/>
                          <a:ea typeface="+mn-ea"/>
                          <a:cs typeface="+mn-cs"/>
                        </a:rPr>
                        <a:t>Capacité d’absorption</a:t>
                      </a:r>
                    </a:p>
                    <a:p>
                      <a:endParaRPr lang="fr-FR" sz="1800" b="1" noProof="0" dirty="0"/>
                    </a:p>
                    <a:p>
                      <a:r>
                        <a:rPr lang="fr-FR" sz="1800" b="0" i="0" u="none" strike="noStrike" kern="1200" noProof="0" dirty="0">
                          <a:solidFill>
                            <a:schemeClr val="dk1"/>
                          </a:solidFill>
                          <a:effectLst/>
                          <a:latin typeface="+mn-lt"/>
                          <a:ea typeface="+mn-ea"/>
                          <a:cs typeface="+mn-cs"/>
                        </a:rPr>
                        <a:t>Le projet accroît-il la capacité du système à absorber les impacts du changement climatique et à en réduire les conséquences?</a:t>
                      </a:r>
                      <a:endParaRPr lang="fr-FR" sz="1800" noProof="0" dirty="0"/>
                    </a:p>
                  </a:txBody>
                  <a:tcPr/>
                </a:tc>
                <a:tc>
                  <a:txBody>
                    <a:bodyPr/>
                    <a:lstStyle/>
                    <a:p>
                      <a:endParaRPr lang="fr-FR" sz="1800" noProof="0" dirty="0"/>
                    </a:p>
                  </a:txBody>
                  <a:tcPr/>
                </a:tc>
                <a:tc>
                  <a:txBody>
                    <a:bodyPr/>
                    <a:lstStyle/>
                    <a:p>
                      <a:endParaRPr lang="fr-FR" sz="1800" noProof="0" dirty="0"/>
                    </a:p>
                  </a:txBody>
                  <a:tcPr/>
                </a:tc>
                <a:extLst>
                  <a:ext uri="{0D108BD9-81ED-4DB2-BD59-A6C34878D82A}">
                    <a16:rowId xmlns:a16="http://schemas.microsoft.com/office/drawing/2014/main" val="58716969"/>
                  </a:ext>
                </a:extLst>
              </a:tr>
              <a:tr h="385172">
                <a:tc>
                  <a:txBody>
                    <a:bodyPr/>
                    <a:lstStyle/>
                    <a:p>
                      <a:r>
                        <a:rPr lang="fr-FR" sz="1800" b="1" i="0" u="none" strike="noStrike" kern="1200" noProof="0" dirty="0">
                          <a:solidFill>
                            <a:schemeClr val="dk1"/>
                          </a:solidFill>
                          <a:effectLst/>
                          <a:latin typeface="+mn-lt"/>
                          <a:ea typeface="+mn-ea"/>
                          <a:cs typeface="+mn-cs"/>
                        </a:rPr>
                        <a:t>Capacité d’adaptation</a:t>
                      </a:r>
                      <a:endParaRPr lang="fr-FR" sz="1800" b="1" noProof="0" dirty="0"/>
                    </a:p>
                    <a:p>
                      <a:endParaRPr lang="fr-FR" sz="1800" b="1" noProof="0" dirty="0"/>
                    </a:p>
                    <a:p>
                      <a:r>
                        <a:rPr lang="fr-FR" sz="1800" b="0" i="0" u="none" strike="noStrike" kern="1200" noProof="0" dirty="0">
                          <a:solidFill>
                            <a:schemeClr val="dk1"/>
                          </a:solidFill>
                          <a:effectLst/>
                          <a:latin typeface="+mn-lt"/>
                          <a:ea typeface="+mn-ea"/>
                          <a:cs typeface="+mn-cs"/>
                        </a:rPr>
                        <a:t>Le projet améliore-t-il la capacité du système à s’adapter aux impacts climatiques en opérant des changements?</a:t>
                      </a:r>
                      <a:endParaRPr lang="fr-FR" sz="1800" b="1" noProof="0" dirty="0"/>
                    </a:p>
                  </a:txBody>
                  <a:tcPr/>
                </a:tc>
                <a:tc>
                  <a:txBody>
                    <a:bodyPr/>
                    <a:lstStyle/>
                    <a:p>
                      <a:endParaRPr lang="fr-FR" sz="1800" noProof="0" dirty="0"/>
                    </a:p>
                  </a:txBody>
                  <a:tcPr/>
                </a:tc>
                <a:tc>
                  <a:txBody>
                    <a:bodyPr/>
                    <a:lstStyle/>
                    <a:p>
                      <a:endParaRPr lang="fr-FR" sz="1800" noProof="0" dirty="0"/>
                    </a:p>
                  </a:txBody>
                  <a:tcPr/>
                </a:tc>
                <a:extLst>
                  <a:ext uri="{0D108BD9-81ED-4DB2-BD59-A6C34878D82A}">
                    <a16:rowId xmlns:a16="http://schemas.microsoft.com/office/drawing/2014/main" val="1948230466"/>
                  </a:ext>
                </a:extLst>
              </a:tr>
              <a:tr h="385172">
                <a:tc>
                  <a:txBody>
                    <a:bodyPr/>
                    <a:lstStyle/>
                    <a:p>
                      <a:r>
                        <a:rPr lang="fr-FR" sz="1800" b="1" i="0" u="none" strike="noStrike" kern="1200" noProof="0" dirty="0">
                          <a:solidFill>
                            <a:schemeClr val="dk1"/>
                          </a:solidFill>
                          <a:effectLst/>
                          <a:latin typeface="+mn-lt"/>
                          <a:ea typeface="+mn-ea"/>
                          <a:cs typeface="+mn-cs"/>
                        </a:rPr>
                        <a:t>Capacité de reprise et de restauration</a:t>
                      </a:r>
                    </a:p>
                    <a:p>
                      <a:endParaRPr lang="fr-FR" sz="1800" b="1" i="0" u="none" strike="noStrike" kern="1200" noProof="0" dirty="0">
                        <a:solidFill>
                          <a:schemeClr val="dk1"/>
                        </a:solidFill>
                        <a:effectLst/>
                        <a:latin typeface="+mn-lt"/>
                        <a:ea typeface="+mn-ea"/>
                        <a:cs typeface="+mn-cs"/>
                      </a:endParaRPr>
                    </a:p>
                    <a:p>
                      <a:r>
                        <a:rPr lang="fr-FR" sz="1800" b="0" i="0" u="none" strike="noStrike" kern="1200" noProof="0" dirty="0">
                          <a:solidFill>
                            <a:schemeClr val="dk1"/>
                          </a:solidFill>
                          <a:effectLst/>
                          <a:latin typeface="+mn-lt"/>
                          <a:ea typeface="+mn-ea"/>
                          <a:cs typeface="+mn-cs"/>
                        </a:rPr>
                        <a:t>Le projet soutient-il la capacité du système à revenir à un fonctionnement normal ou amélioré et à une fiabilité accrue après un impact?</a:t>
                      </a:r>
                      <a:endParaRPr lang="fr-FR" sz="1800" b="1" i="0" u="none" strike="noStrike" kern="1200" noProof="0" dirty="0">
                        <a:solidFill>
                          <a:schemeClr val="dk1"/>
                        </a:solidFill>
                        <a:effectLst/>
                        <a:latin typeface="+mn-lt"/>
                        <a:ea typeface="+mn-ea"/>
                        <a:cs typeface="+mn-cs"/>
                      </a:endParaRPr>
                    </a:p>
                  </a:txBody>
                  <a:tcPr/>
                </a:tc>
                <a:tc>
                  <a:txBody>
                    <a:bodyPr/>
                    <a:lstStyle/>
                    <a:p>
                      <a:endParaRPr lang="fr-FR" sz="1800" noProof="0" dirty="0"/>
                    </a:p>
                  </a:txBody>
                  <a:tcPr/>
                </a:tc>
                <a:tc>
                  <a:txBody>
                    <a:bodyPr/>
                    <a:lstStyle/>
                    <a:p>
                      <a:endParaRPr lang="fr-FR" sz="1800" noProof="0" dirty="0"/>
                    </a:p>
                  </a:txBody>
                  <a:tcPr/>
                </a:tc>
                <a:extLst>
                  <a:ext uri="{0D108BD9-81ED-4DB2-BD59-A6C34878D82A}">
                    <a16:rowId xmlns:a16="http://schemas.microsoft.com/office/drawing/2014/main" val="4082897719"/>
                  </a:ext>
                </a:extLst>
              </a:tr>
            </a:tbl>
          </a:graphicData>
        </a:graphic>
      </p:graphicFrame>
    </p:spTree>
    <p:extLst>
      <p:ext uri="{BB962C8B-B14F-4D97-AF65-F5344CB8AC3E}">
        <p14:creationId xmlns:p14="http://schemas.microsoft.com/office/powerpoint/2010/main" val="9715406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E9D14-3DB0-CA15-B418-F04862EE16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AF55F5-3B70-049D-00AA-C8CD880989C7}"/>
              </a:ext>
            </a:extLst>
          </p:cNvPr>
          <p:cNvSpPr>
            <a:spLocks noGrp="1"/>
          </p:cNvSpPr>
          <p:nvPr>
            <p:ph type="title"/>
          </p:nvPr>
        </p:nvSpPr>
        <p:spPr>
          <a:xfrm>
            <a:off x="364424" y="191586"/>
            <a:ext cx="10034937" cy="535531"/>
          </a:xfrm>
        </p:spPr>
        <p:txBody>
          <a:bodyPr/>
          <a:lstStyle/>
          <a:p>
            <a:r>
              <a:rPr lang="fr-FR" sz="2400" b="1" noProof="0" dirty="0"/>
              <a:t>Phase d’</a:t>
            </a:r>
            <a:r>
              <a:rPr lang="fr-FR" sz="2400" b="1" dirty="0"/>
              <a:t>i</a:t>
            </a:r>
            <a:r>
              <a:rPr lang="fr-FR" sz="2400" b="1" noProof="0" dirty="0"/>
              <a:t>dentification du projet: Considérations Supplémentaires…</a:t>
            </a:r>
          </a:p>
        </p:txBody>
      </p:sp>
      <p:sp>
        <p:nvSpPr>
          <p:cNvPr id="3" name="TextBox 2">
            <a:extLst>
              <a:ext uri="{FF2B5EF4-FFF2-40B4-BE49-F238E27FC236}">
                <a16:creationId xmlns:a16="http://schemas.microsoft.com/office/drawing/2014/main" id="{7EF53AE8-1889-217D-041B-2498CEEA00C6}"/>
              </a:ext>
            </a:extLst>
          </p:cNvPr>
          <p:cNvSpPr txBox="1"/>
          <p:nvPr/>
        </p:nvSpPr>
        <p:spPr>
          <a:xfrm>
            <a:off x="596900" y="965088"/>
            <a:ext cx="11199030" cy="1077218"/>
          </a:xfrm>
          <a:prstGeom prst="rect">
            <a:avLst/>
          </a:prstGeom>
          <a:noFill/>
        </p:spPr>
        <p:txBody>
          <a:bodyPr wrap="square" rtlCol="0">
            <a:spAutoFit/>
          </a:bodyPr>
          <a:lstStyle/>
          <a:p>
            <a:r>
              <a:rPr lang="fr-FR" sz="2400" b="1" noProof="0" dirty="0"/>
              <a:t>3. Engagement des parties prenantes</a:t>
            </a:r>
          </a:p>
          <a:p>
            <a:pPr marL="342900" indent="-342900">
              <a:buFont typeface="Arial" panose="020B0604020202020204" pitchFamily="34" charset="0"/>
              <a:buChar char="•"/>
            </a:pPr>
            <a:r>
              <a:rPr lang="fr-FR" sz="2000" noProof="0" dirty="0"/>
              <a:t>Cartographier les parties prenantes clés</a:t>
            </a:r>
          </a:p>
          <a:p>
            <a:pPr marL="342900" indent="-342900">
              <a:buFont typeface="Arial" panose="020B0604020202020204" pitchFamily="34" charset="0"/>
              <a:buChar char="•"/>
            </a:pPr>
            <a:r>
              <a:rPr lang="fr-FR" sz="2000" noProof="0" dirty="0"/>
              <a:t>Comprendre leurs intérêts, préoccupations et influence</a:t>
            </a:r>
          </a:p>
        </p:txBody>
      </p:sp>
      <p:pic>
        <p:nvPicPr>
          <p:cNvPr id="7" name="image2.png" descr="A blue line drawing of a person in a hexagon shape&#10;&#10;Description automatically generated">
            <a:extLst>
              <a:ext uri="{FF2B5EF4-FFF2-40B4-BE49-F238E27FC236}">
                <a16:creationId xmlns:a16="http://schemas.microsoft.com/office/drawing/2014/main" id="{11437CBD-82AC-5236-DF84-13893687FEEC}"/>
              </a:ext>
            </a:extLst>
          </p:cNvPr>
          <p:cNvPicPr/>
          <p:nvPr/>
        </p:nvPicPr>
        <p:blipFill>
          <a:blip r:embed="rId3"/>
          <a:srcRect/>
          <a:stretch>
            <a:fillRect/>
          </a:stretch>
        </p:blipFill>
        <p:spPr>
          <a:xfrm>
            <a:off x="7478077" y="1117667"/>
            <a:ext cx="923925" cy="1047750"/>
          </a:xfrm>
          <a:prstGeom prst="rect">
            <a:avLst/>
          </a:prstGeom>
          <a:ln/>
        </p:spPr>
      </p:pic>
    </p:spTree>
    <p:extLst>
      <p:ext uri="{BB962C8B-B14F-4D97-AF65-F5344CB8AC3E}">
        <p14:creationId xmlns:p14="http://schemas.microsoft.com/office/powerpoint/2010/main" val="29683487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F2820-EBD5-57F2-BA41-8E12B98BC58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999644C-1849-2DD6-6033-514CF1B18B7B}"/>
              </a:ext>
            </a:extLst>
          </p:cNvPr>
          <p:cNvSpPr txBox="1"/>
          <p:nvPr/>
        </p:nvSpPr>
        <p:spPr>
          <a:xfrm>
            <a:off x="596900" y="1012894"/>
            <a:ext cx="11199030" cy="1692771"/>
          </a:xfrm>
          <a:prstGeom prst="rect">
            <a:avLst/>
          </a:prstGeom>
          <a:noFill/>
        </p:spPr>
        <p:txBody>
          <a:bodyPr wrap="square" rtlCol="0">
            <a:spAutoFit/>
          </a:bodyPr>
          <a:lstStyle/>
          <a:p>
            <a:r>
              <a:rPr lang="fr-FR" sz="2400" b="1" noProof="0" dirty="0"/>
              <a:t>4. Termes de Référence (</a:t>
            </a:r>
            <a:r>
              <a:rPr lang="fr-FR" sz="2400" b="1" noProof="0" dirty="0" err="1"/>
              <a:t>TdR</a:t>
            </a:r>
            <a:r>
              <a:rPr lang="fr-FR" sz="2400" b="1" noProof="0" dirty="0"/>
              <a:t>) pour une Analyse des Risques Climatiques</a:t>
            </a:r>
          </a:p>
          <a:p>
            <a:r>
              <a:rPr lang="fr-FR" sz="2000" noProof="0" dirty="0"/>
              <a:t>Options d’acquisition :</a:t>
            </a:r>
          </a:p>
          <a:p>
            <a:pPr marL="742950" lvl="1" indent="-285750">
              <a:buFont typeface="Arial" panose="020B0604020202020204" pitchFamily="34" charset="0"/>
              <a:buChar char="•"/>
            </a:pPr>
            <a:r>
              <a:rPr lang="fr-FR" sz="2000" noProof="0" dirty="0"/>
              <a:t>Nomination dédiée à la Analyse des risques climatiques ; ou</a:t>
            </a:r>
          </a:p>
          <a:p>
            <a:pPr marL="742950" lvl="1" indent="-285750">
              <a:buFont typeface="Arial" panose="020B0604020202020204" pitchFamily="34" charset="0"/>
              <a:buChar char="•"/>
            </a:pPr>
            <a:r>
              <a:rPr lang="fr-FR" sz="2000" noProof="0" dirty="0"/>
              <a:t>Intégrée à la mission d’un consultant transactionnel (ajoutée au champ de l’étude de faisabilité)</a:t>
            </a:r>
          </a:p>
        </p:txBody>
      </p:sp>
      <p:sp>
        <p:nvSpPr>
          <p:cNvPr id="5" name="TextBox 4">
            <a:extLst>
              <a:ext uri="{FF2B5EF4-FFF2-40B4-BE49-F238E27FC236}">
                <a16:creationId xmlns:a16="http://schemas.microsoft.com/office/drawing/2014/main" id="{AC88032B-2B06-0615-0F57-EB6E92C71452}"/>
              </a:ext>
            </a:extLst>
          </p:cNvPr>
          <p:cNvSpPr txBox="1"/>
          <p:nvPr/>
        </p:nvSpPr>
        <p:spPr>
          <a:xfrm>
            <a:off x="596900" y="3074997"/>
            <a:ext cx="11199030" cy="1631216"/>
          </a:xfrm>
          <a:prstGeom prst="rect">
            <a:avLst/>
          </a:prstGeom>
          <a:noFill/>
        </p:spPr>
        <p:txBody>
          <a:bodyPr wrap="square" rtlCol="0">
            <a:spAutoFit/>
          </a:bodyPr>
          <a:lstStyle/>
          <a:p>
            <a:pPr lvl="1"/>
            <a:r>
              <a:rPr lang="fr-FR" sz="2000" noProof="0" dirty="0"/>
              <a:t>Comment définir le champ d’application?</a:t>
            </a:r>
          </a:p>
          <a:p>
            <a:pPr marL="742950" lvl="1" indent="-285750">
              <a:buFont typeface="Arial" panose="020B0604020202020204" pitchFamily="34" charset="0"/>
              <a:buChar char="•"/>
            </a:pPr>
            <a:r>
              <a:rPr lang="fr-FR" sz="2000" noProof="0" dirty="0"/>
              <a:t>Utiliser un cadre de référence standard (par ex. étapes 2.1, 3.1 et 3.2 du Manuel CRIO 2025, p. 19-54)</a:t>
            </a:r>
          </a:p>
          <a:p>
            <a:pPr marL="742950" lvl="1" indent="-285750">
              <a:buFont typeface="Arial" panose="020B0604020202020204" pitchFamily="34" charset="0"/>
              <a:buChar char="•"/>
            </a:pPr>
            <a:r>
              <a:rPr lang="fr-FR" sz="2000" noProof="0" dirty="0"/>
              <a:t>S’inspirer d’un bon exemple: voir la page marchés publics du site du GCA</a:t>
            </a:r>
          </a:p>
          <a:p>
            <a:pPr marL="742950" lvl="1" indent="-285750">
              <a:buFont typeface="Arial" panose="020B0604020202020204" pitchFamily="34" charset="0"/>
              <a:buChar char="•"/>
            </a:pPr>
            <a:r>
              <a:rPr lang="fr-FR" sz="2000" noProof="0" dirty="0"/>
              <a:t>Définir un champ sur mesure, en fonction des besoins spécifiques du projet</a:t>
            </a:r>
          </a:p>
        </p:txBody>
      </p:sp>
      <p:sp>
        <p:nvSpPr>
          <p:cNvPr id="6" name="TextBox 5">
            <a:extLst>
              <a:ext uri="{FF2B5EF4-FFF2-40B4-BE49-F238E27FC236}">
                <a16:creationId xmlns:a16="http://schemas.microsoft.com/office/drawing/2014/main" id="{F2D6FC2B-8E99-0F9E-D7A7-B2DBF4B18ACB}"/>
              </a:ext>
            </a:extLst>
          </p:cNvPr>
          <p:cNvSpPr txBox="1"/>
          <p:nvPr/>
        </p:nvSpPr>
        <p:spPr>
          <a:xfrm>
            <a:off x="596900" y="4778213"/>
            <a:ext cx="11199030" cy="400110"/>
          </a:xfrm>
          <a:prstGeom prst="rect">
            <a:avLst/>
          </a:prstGeom>
          <a:noFill/>
        </p:spPr>
        <p:txBody>
          <a:bodyPr wrap="square" rtlCol="0">
            <a:spAutoFit/>
          </a:bodyPr>
          <a:lstStyle/>
          <a:p>
            <a:r>
              <a:rPr lang="fr-FR" sz="2000" noProof="0" dirty="0"/>
              <a:t>Quelles données liées au projet sont disponibles pour soutenir la CRA?</a:t>
            </a:r>
          </a:p>
        </p:txBody>
      </p:sp>
      <p:sp>
        <p:nvSpPr>
          <p:cNvPr id="7" name="Title 1">
            <a:extLst>
              <a:ext uri="{FF2B5EF4-FFF2-40B4-BE49-F238E27FC236}">
                <a16:creationId xmlns:a16="http://schemas.microsoft.com/office/drawing/2014/main" id="{59A0AE24-7B01-2B40-B244-D69D0272F95F}"/>
              </a:ext>
            </a:extLst>
          </p:cNvPr>
          <p:cNvSpPr txBox="1">
            <a:spLocks/>
          </p:cNvSpPr>
          <p:nvPr/>
        </p:nvSpPr>
        <p:spPr>
          <a:xfrm>
            <a:off x="364424" y="191586"/>
            <a:ext cx="10034937" cy="535531"/>
          </a:xfrm>
          <a:prstGeom prst="rect">
            <a:avLst/>
          </a:prstGeom>
        </p:spPr>
        <p:txBody>
          <a:bodyPr wrap="square">
            <a:noAutofit/>
          </a:bodyPr>
          <a:lstStyle>
            <a:lvl1pPr algn="l" defTabSz="914400" rtl="0" eaLnBrk="1" latinLnBrk="0" hangingPunct="1">
              <a:lnSpc>
                <a:spcPct val="90000"/>
              </a:lnSpc>
              <a:spcBef>
                <a:spcPct val="0"/>
              </a:spcBef>
              <a:buNone/>
              <a:defRPr sz="3200" kern="12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fr-FR" sz="2400" b="1" noProof="0" dirty="0"/>
              <a:t>Phase d’identification du projet: Considérations Supplémentaires…</a:t>
            </a:r>
          </a:p>
        </p:txBody>
      </p:sp>
    </p:spTree>
    <p:extLst>
      <p:ext uri="{BB962C8B-B14F-4D97-AF65-F5344CB8AC3E}">
        <p14:creationId xmlns:p14="http://schemas.microsoft.com/office/powerpoint/2010/main" val="72369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1BAAC-24C8-C84C-0934-31C4B543F0A8}"/>
              </a:ext>
            </a:extLst>
          </p:cNvPr>
          <p:cNvSpPr>
            <a:spLocks noGrp="1"/>
          </p:cNvSpPr>
          <p:nvPr>
            <p:ph type="title"/>
          </p:nvPr>
        </p:nvSpPr>
        <p:spPr/>
        <p:txBody>
          <a:bodyPr/>
          <a:lstStyle/>
          <a:p>
            <a:r>
              <a:rPr lang="fr-FR" sz="2400" b="1" noProof="0" dirty="0"/>
              <a:t>Exemple de </a:t>
            </a:r>
            <a:r>
              <a:rPr lang="fr-FR" sz="2400" b="1" noProof="0" dirty="0" err="1"/>
              <a:t>TdR</a:t>
            </a:r>
            <a:r>
              <a:rPr lang="fr-FR" sz="2400" b="1" noProof="0" dirty="0"/>
              <a:t> – Référence au Manuel CRIO</a:t>
            </a:r>
          </a:p>
        </p:txBody>
      </p:sp>
      <p:sp>
        <p:nvSpPr>
          <p:cNvPr id="7" name="TextBox 6">
            <a:extLst>
              <a:ext uri="{FF2B5EF4-FFF2-40B4-BE49-F238E27FC236}">
                <a16:creationId xmlns:a16="http://schemas.microsoft.com/office/drawing/2014/main" id="{F0E4CA90-A6D3-1421-3D22-7D1E6E20B0B3}"/>
              </a:ext>
            </a:extLst>
          </p:cNvPr>
          <p:cNvSpPr txBox="1"/>
          <p:nvPr/>
        </p:nvSpPr>
        <p:spPr>
          <a:xfrm>
            <a:off x="672662" y="928315"/>
            <a:ext cx="11088413" cy="5016758"/>
          </a:xfrm>
          <a:prstGeom prst="rect">
            <a:avLst/>
          </a:prstGeom>
          <a:noFill/>
        </p:spPr>
        <p:txBody>
          <a:bodyPr wrap="square">
            <a:spAutoFit/>
          </a:bodyPr>
          <a:lstStyle/>
          <a:p>
            <a:r>
              <a:rPr lang="fr-FR" sz="1600" i="1" noProof="0" dirty="0">
                <a:effectLst/>
                <a:ea typeface="Calibri" panose="020F0502020204030204" pitchFamily="34" charset="0"/>
              </a:rPr>
              <a:t>Préparer une évaluation des risques climatiques conformément à la méthodologie décrite dans le </a:t>
            </a:r>
            <a:r>
              <a:rPr lang="fr-FR" sz="1600" i="1" noProof="0" dirty="0" err="1">
                <a:effectLst/>
                <a:ea typeface="Calibri" panose="020F0502020204030204" pitchFamily="34" charset="0"/>
              </a:rPr>
              <a:t>Climate</a:t>
            </a:r>
            <a:r>
              <a:rPr lang="fr-FR" sz="1600" i="1" noProof="0" dirty="0">
                <a:effectLst/>
                <a:ea typeface="Calibri" panose="020F0502020204030204" pitchFamily="34" charset="0"/>
              </a:rPr>
              <a:t> </a:t>
            </a:r>
            <a:r>
              <a:rPr lang="fr-FR" sz="1600" i="1" noProof="0" dirty="0" err="1">
                <a:effectLst/>
                <a:ea typeface="Calibri" panose="020F0502020204030204" pitchFamily="34" charset="0"/>
              </a:rPr>
              <a:t>Resilient</a:t>
            </a:r>
            <a:r>
              <a:rPr lang="fr-FR" sz="1600" i="1" noProof="0" dirty="0">
                <a:effectLst/>
                <a:ea typeface="Calibri" panose="020F0502020204030204" pitchFamily="34" charset="0"/>
              </a:rPr>
              <a:t> Infrastructure Officers (CRIO) </a:t>
            </a:r>
            <a:r>
              <a:rPr lang="fr-FR" sz="1600" i="1" noProof="0" dirty="0" err="1">
                <a:effectLst/>
                <a:ea typeface="Calibri" panose="020F0502020204030204" pitchFamily="34" charset="0"/>
              </a:rPr>
              <a:t>Handbook</a:t>
            </a:r>
            <a:r>
              <a:rPr lang="fr-FR" sz="1600" i="1" noProof="0" dirty="0">
                <a:effectLst/>
                <a:ea typeface="Calibri" panose="020F0502020204030204" pitchFamily="34" charset="0"/>
              </a:rPr>
              <a:t> 2025, publié par le Global Centre for Adaptation (disponible à ce lien : https://</a:t>
            </a:r>
            <a:r>
              <a:rPr lang="fr-FR" sz="1600" i="1" noProof="0" dirty="0" err="1">
                <a:effectLst/>
                <a:ea typeface="Calibri" panose="020F0502020204030204" pitchFamily="34" charset="0"/>
              </a:rPr>
              <a:t>gca.org</a:t>
            </a:r>
            <a:r>
              <a:rPr lang="fr-FR" sz="1600" i="1" noProof="0" dirty="0">
                <a:effectLst/>
                <a:ea typeface="Calibri" panose="020F0502020204030204" pitchFamily="34" charset="0"/>
              </a:rPr>
              <a:t>/reports/</a:t>
            </a:r>
            <a:r>
              <a:rPr lang="fr-FR" sz="1600" i="1" noProof="0" dirty="0" err="1">
                <a:effectLst/>
                <a:ea typeface="Calibri" panose="020F0502020204030204" pitchFamily="34" charset="0"/>
              </a:rPr>
              <a:t>climate</a:t>
            </a:r>
            <a:r>
              <a:rPr lang="fr-FR" sz="1600" i="1" noProof="0" dirty="0">
                <a:effectLst/>
                <a:ea typeface="Calibri" panose="020F0502020204030204" pitchFamily="34" charset="0"/>
              </a:rPr>
              <a:t>-</a:t>
            </a:r>
            <a:r>
              <a:rPr lang="fr-FR" sz="1600" i="1" noProof="0" dirty="0" err="1">
                <a:effectLst/>
                <a:ea typeface="Calibri" panose="020F0502020204030204" pitchFamily="34" charset="0"/>
              </a:rPr>
              <a:t>resilient</a:t>
            </a:r>
            <a:r>
              <a:rPr lang="fr-FR" sz="1600" i="1" noProof="0" dirty="0">
                <a:effectLst/>
                <a:ea typeface="Calibri" panose="020F0502020204030204" pitchFamily="34" charset="0"/>
              </a:rPr>
              <a:t>-infrastructure-</a:t>
            </a:r>
            <a:r>
              <a:rPr lang="fr-FR" sz="1600" i="1" noProof="0" dirty="0" err="1">
                <a:effectLst/>
                <a:ea typeface="Calibri" panose="020F0502020204030204" pitchFamily="34" charset="0"/>
              </a:rPr>
              <a:t>officer</a:t>
            </a:r>
            <a:r>
              <a:rPr lang="fr-FR" sz="1600" i="1" noProof="0" dirty="0">
                <a:effectLst/>
                <a:ea typeface="Calibri" panose="020F0502020204030204" pitchFamily="34" charset="0"/>
              </a:rPr>
              <a:t>-</a:t>
            </a:r>
            <a:r>
              <a:rPr lang="fr-FR" sz="1600" i="1" noProof="0" dirty="0" err="1">
                <a:effectLst/>
                <a:ea typeface="Calibri" panose="020F0502020204030204" pitchFamily="34" charset="0"/>
              </a:rPr>
              <a:t>handbook</a:t>
            </a:r>
            <a:r>
              <a:rPr lang="fr-FR" sz="1600" i="1" noProof="0" dirty="0">
                <a:effectLst/>
                <a:ea typeface="Calibri" panose="020F0502020204030204" pitchFamily="34" charset="0"/>
              </a:rPr>
              <a:t>/).</a:t>
            </a:r>
          </a:p>
          <a:p>
            <a:endParaRPr lang="fr-FR" sz="1600" i="1" noProof="0" dirty="0">
              <a:effectLst/>
              <a:ea typeface="Calibri" panose="020F0502020204030204" pitchFamily="34" charset="0"/>
            </a:endParaRPr>
          </a:p>
          <a:p>
            <a:r>
              <a:rPr lang="fr-FR" sz="1600" i="1" noProof="0" dirty="0">
                <a:effectLst/>
                <a:ea typeface="Calibri" panose="020F0502020204030204" pitchFamily="34" charset="0"/>
              </a:rPr>
              <a:t>Plus précisément, l’évaluation des risques climatiques à réaliser devra comprendre les étapes séquentielles suivantes, telles que définies dans le CRIO </a:t>
            </a:r>
            <a:r>
              <a:rPr lang="fr-FR" sz="1600" i="1" noProof="0" dirty="0" err="1">
                <a:effectLst/>
                <a:ea typeface="Calibri" panose="020F0502020204030204" pitchFamily="34" charset="0"/>
              </a:rPr>
              <a:t>Handbook</a:t>
            </a:r>
            <a:r>
              <a:rPr lang="fr-FR" sz="1600" i="1" noProof="0" dirty="0">
                <a:effectLst/>
                <a:ea typeface="Calibri" panose="020F0502020204030204" pitchFamily="34" charset="0"/>
              </a:rPr>
              <a:t> :</a:t>
            </a:r>
          </a:p>
          <a:p>
            <a:pPr marL="342900" lvl="0" indent="-342900">
              <a:buFont typeface="Symbol" panose="05050102010706020507" pitchFamily="18" charset="2"/>
              <a:buChar char=""/>
            </a:pPr>
            <a:r>
              <a:rPr lang="fr-FR" sz="1600" i="1" noProof="0" dirty="0"/>
              <a:t>A : Effectuer un filtrage des risques climatiques (pp. 19–31)</a:t>
            </a:r>
          </a:p>
          <a:p>
            <a:pPr marL="800100" lvl="1" indent="-342900">
              <a:buFont typeface="Symbol" panose="05050102010706020507" pitchFamily="18" charset="2"/>
              <a:buChar char=""/>
            </a:pPr>
            <a:r>
              <a:rPr lang="fr-FR" sz="1600" i="1" noProof="0" dirty="0">
                <a:effectLst/>
                <a:ea typeface="Times New Roman" panose="02020603050405020304" pitchFamily="18" charset="0"/>
              </a:rPr>
              <a:t>1. </a:t>
            </a:r>
            <a:r>
              <a:rPr lang="fr-FR" sz="1600" i="1" noProof="0" dirty="0"/>
              <a:t>Identifier les aléas climatiques susceptibles d’affecter le projet propose</a:t>
            </a:r>
          </a:p>
          <a:p>
            <a:pPr marL="800100" lvl="1" indent="-342900">
              <a:buFont typeface="Symbol" panose="05050102010706020507" pitchFamily="18" charset="2"/>
              <a:buChar char=""/>
            </a:pPr>
            <a:r>
              <a:rPr lang="fr-FR" sz="1600" i="1" noProof="0" dirty="0">
                <a:effectLst/>
                <a:ea typeface="Times New Roman" panose="02020603050405020304" pitchFamily="18" charset="0"/>
              </a:rPr>
              <a:t>2. </a:t>
            </a:r>
            <a:r>
              <a:rPr lang="fr-FR" sz="1600" i="1" noProof="0" dirty="0"/>
              <a:t>Évaluer l’exposition du projet et des utilisateurs finaux aux aléas climatiques identifiés sur le site du projet</a:t>
            </a:r>
          </a:p>
          <a:p>
            <a:pPr marL="800100" lvl="1" indent="-342900">
              <a:buFont typeface="Symbol" panose="05050102010706020507" pitchFamily="18" charset="2"/>
              <a:buChar char=""/>
            </a:pPr>
            <a:r>
              <a:rPr lang="fr-FR" sz="1600" i="1" noProof="0" dirty="0">
                <a:effectLst/>
                <a:ea typeface="Times New Roman" panose="02020603050405020304" pitchFamily="18" charset="0"/>
              </a:rPr>
              <a:t>3. </a:t>
            </a:r>
            <a:r>
              <a:rPr lang="fr-FR" sz="1600" i="1" noProof="0" dirty="0"/>
              <a:t>Estimer l’impact des aléas sur le projet et ses composantes</a:t>
            </a:r>
          </a:p>
          <a:p>
            <a:pPr marL="285750" indent="-285750">
              <a:buFont typeface="Arial" panose="020B0604020202020204" pitchFamily="34" charset="0"/>
              <a:buChar char="•"/>
            </a:pPr>
            <a:r>
              <a:rPr lang="fr-FR" sz="1600" i="1" noProof="0" dirty="0">
                <a:effectLst/>
                <a:ea typeface="Times New Roman" panose="02020603050405020304" pitchFamily="18" charset="0"/>
              </a:rPr>
              <a:t>B: </a:t>
            </a:r>
            <a:r>
              <a:rPr lang="fr-FR" sz="1600" i="1" noProof="0" dirty="0"/>
              <a:t>Réaliser une évaluation détaillée des risques climatiques (pp. 34–40)</a:t>
            </a:r>
          </a:p>
          <a:p>
            <a:pPr marL="742950" lvl="1" indent="-285750">
              <a:buFont typeface="Arial" panose="020B0604020202020204" pitchFamily="34" charset="0"/>
              <a:buChar char="•"/>
            </a:pPr>
            <a:r>
              <a:rPr lang="fr-FR" sz="1600" i="1" noProof="0" dirty="0">
                <a:effectLst/>
                <a:ea typeface="Times New Roman" panose="02020603050405020304" pitchFamily="18" charset="0"/>
              </a:rPr>
              <a:t>1. </a:t>
            </a:r>
            <a:r>
              <a:rPr lang="fr-FR" sz="1600" i="1" noProof="0" dirty="0"/>
              <a:t>Rassembler les données nécessaires à l’évaluation des risques climatiques</a:t>
            </a:r>
          </a:p>
          <a:p>
            <a:pPr marL="742950" lvl="1" indent="-285750">
              <a:buFont typeface="Arial" panose="020B0604020202020204" pitchFamily="34" charset="0"/>
              <a:buChar char="•"/>
            </a:pPr>
            <a:r>
              <a:rPr lang="fr-FR" sz="1600" i="1" noProof="0" dirty="0">
                <a:effectLst/>
                <a:ea typeface="Times New Roman" panose="02020603050405020304" pitchFamily="18" charset="0"/>
              </a:rPr>
              <a:t>2. </a:t>
            </a:r>
            <a:r>
              <a:rPr lang="fr-FR" sz="1600" i="1" noProof="0" dirty="0"/>
              <a:t>Analyser les aléas auxquels le projet et ses utilisateurs finaux sont exposés pour divers scenarios</a:t>
            </a:r>
          </a:p>
          <a:p>
            <a:pPr marL="742950" lvl="1" indent="-285750">
              <a:buFont typeface="Arial" panose="020B0604020202020204" pitchFamily="34" charset="0"/>
              <a:buChar char="•"/>
            </a:pPr>
            <a:r>
              <a:rPr lang="fr-FR" sz="1600" i="1" noProof="0" dirty="0">
                <a:effectLst/>
                <a:ea typeface="Times New Roman" panose="02020603050405020304" pitchFamily="18" charset="0"/>
              </a:rPr>
              <a:t>3. </a:t>
            </a:r>
            <a:r>
              <a:rPr lang="fr-FR" sz="1600" i="1" noProof="0" dirty="0"/>
              <a:t>Évaluer la vulnérabilité du projet et de ses utilisateurs finaux pour chaque scenario</a:t>
            </a:r>
          </a:p>
          <a:p>
            <a:pPr marL="285750" indent="-285750">
              <a:buFont typeface="Arial" panose="020B0604020202020204" pitchFamily="34" charset="0"/>
              <a:buChar char="•"/>
            </a:pPr>
            <a:r>
              <a:rPr lang="fr-FR" sz="1600" i="1" noProof="0" dirty="0">
                <a:effectLst/>
                <a:ea typeface="Times New Roman" panose="02020603050405020304" pitchFamily="18" charset="0"/>
              </a:rPr>
              <a:t>C: </a:t>
            </a:r>
            <a:r>
              <a:rPr lang="fr-FR" sz="1600" i="1" noProof="0" dirty="0"/>
              <a:t>Identification et évaluation des options de résilience (pp. 40–)</a:t>
            </a:r>
          </a:p>
          <a:p>
            <a:pPr marL="742950" lvl="1" indent="-285750">
              <a:buFont typeface="Arial" panose="020B0604020202020204" pitchFamily="34" charset="0"/>
              <a:buChar char="•"/>
            </a:pPr>
            <a:r>
              <a:rPr lang="fr-FR" sz="1600" i="1" noProof="0" dirty="0">
                <a:effectLst/>
                <a:ea typeface="Times New Roman" panose="02020603050405020304" pitchFamily="18" charset="0"/>
              </a:rPr>
              <a:t>1. </a:t>
            </a:r>
            <a:r>
              <a:rPr lang="fr-FR" sz="1600" i="1" noProof="0" dirty="0"/>
              <a:t>Définir les objectifs de résilience climatique</a:t>
            </a:r>
          </a:p>
          <a:p>
            <a:pPr marL="742950" lvl="1" indent="-285750">
              <a:buFont typeface="Arial" panose="020B0604020202020204" pitchFamily="34" charset="0"/>
              <a:buChar char="•"/>
            </a:pPr>
            <a:r>
              <a:rPr lang="fr-FR" sz="1600" i="1" noProof="0" dirty="0">
                <a:effectLst/>
                <a:ea typeface="Times New Roman" panose="02020603050405020304" pitchFamily="18" charset="0"/>
              </a:rPr>
              <a:t>2. </a:t>
            </a:r>
            <a:r>
              <a:rPr lang="fr-FR" sz="1600" i="1" noProof="0" dirty="0"/>
              <a:t>Identifier les options de résilience applicables et leurs </a:t>
            </a:r>
            <a:r>
              <a:rPr lang="fr-FR" sz="1600" i="1" noProof="0" dirty="0" err="1"/>
              <a:t>co</a:t>
            </a:r>
            <a:r>
              <a:rPr lang="fr-FR" sz="1600" i="1" noProof="0" dirty="0"/>
              <a:t>-bénéfices associés</a:t>
            </a:r>
          </a:p>
          <a:p>
            <a:pPr marL="742950" lvl="1" indent="-285750">
              <a:buFont typeface="Arial" panose="020B0604020202020204" pitchFamily="34" charset="0"/>
              <a:buChar char="•"/>
            </a:pPr>
            <a:r>
              <a:rPr lang="fr-FR" sz="1600" i="1" noProof="0" dirty="0">
                <a:effectLst/>
                <a:ea typeface="Times New Roman" panose="02020603050405020304" pitchFamily="18" charset="0"/>
              </a:rPr>
              <a:t>3. </a:t>
            </a:r>
            <a:r>
              <a:rPr lang="fr-FR" sz="1600" i="1" noProof="0" dirty="0"/>
              <a:t> Réaliser une analyse économique des options de résilience applicables</a:t>
            </a:r>
          </a:p>
          <a:p>
            <a:pPr marL="742950" lvl="1" indent="-285750">
              <a:buFont typeface="Arial" panose="020B0604020202020204" pitchFamily="34" charset="0"/>
              <a:buChar char="•"/>
            </a:pPr>
            <a:r>
              <a:rPr lang="fr-FR" sz="1600" i="1" noProof="0" dirty="0">
                <a:effectLst/>
                <a:ea typeface="Times New Roman" panose="02020603050405020304" pitchFamily="18" charset="0"/>
              </a:rPr>
              <a:t>4. </a:t>
            </a:r>
            <a:r>
              <a:rPr lang="fr-FR" sz="1600" i="1" noProof="0" dirty="0"/>
              <a:t>Combiner les évaluations techniques et économiques pour hiérarchiser les options de résilience préférées, en valorisant les risques et les bénéfices</a:t>
            </a:r>
            <a:endParaRPr lang="fr-FR" sz="1600" i="1" noProof="0" dirty="0">
              <a:effectLst/>
              <a:ea typeface="Calibri" panose="020F0502020204030204" pitchFamily="34" charset="0"/>
            </a:endParaRPr>
          </a:p>
        </p:txBody>
      </p:sp>
      <p:sp>
        <p:nvSpPr>
          <p:cNvPr id="8" name="TextBox 7">
            <a:extLst>
              <a:ext uri="{FF2B5EF4-FFF2-40B4-BE49-F238E27FC236}">
                <a16:creationId xmlns:a16="http://schemas.microsoft.com/office/drawing/2014/main" id="{BDF929A5-F387-C062-7FBB-95304E1DF1E9}"/>
              </a:ext>
            </a:extLst>
          </p:cNvPr>
          <p:cNvSpPr txBox="1"/>
          <p:nvPr/>
        </p:nvSpPr>
        <p:spPr>
          <a:xfrm>
            <a:off x="1957694" y="6069182"/>
            <a:ext cx="8817236" cy="400110"/>
          </a:xfrm>
          <a:prstGeom prst="rect">
            <a:avLst/>
          </a:prstGeom>
          <a:noFill/>
        </p:spPr>
        <p:txBody>
          <a:bodyPr wrap="square" rtlCol="0">
            <a:spAutoFit/>
          </a:bodyPr>
          <a:lstStyle/>
          <a:p>
            <a:r>
              <a:rPr lang="fr-FR" sz="2000" noProof="0" dirty="0"/>
              <a:t>Ajoutez des détails pour le rendre spécifique au projet!</a:t>
            </a:r>
          </a:p>
        </p:txBody>
      </p:sp>
    </p:spTree>
    <p:extLst>
      <p:ext uri="{BB962C8B-B14F-4D97-AF65-F5344CB8AC3E}">
        <p14:creationId xmlns:p14="http://schemas.microsoft.com/office/powerpoint/2010/main" val="5862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7EE49-CED8-26B0-EA60-01BCEB71A6E7}"/>
              </a:ext>
            </a:extLst>
          </p:cNvPr>
          <p:cNvSpPr>
            <a:spLocks noGrp="1"/>
          </p:cNvSpPr>
          <p:nvPr>
            <p:ph type="title"/>
          </p:nvPr>
        </p:nvSpPr>
        <p:spPr/>
        <p:txBody>
          <a:bodyPr wrap="square" lIns="91440" tIns="45720" rIns="91440" bIns="45720" anchor="t">
            <a:noAutofit/>
          </a:bodyPr>
          <a:lstStyle/>
          <a:p>
            <a:r>
              <a:rPr lang="fr-FR" noProof="0" dirty="0"/>
              <a:t>Récapitulatif : Phase d’Identification du Projet</a:t>
            </a:r>
          </a:p>
        </p:txBody>
      </p:sp>
      <p:pic>
        <p:nvPicPr>
          <p:cNvPr id="3" name="Graphic 3" descr="Badge 1 with solid fill">
            <a:extLst>
              <a:ext uri="{FF2B5EF4-FFF2-40B4-BE49-F238E27FC236}">
                <a16:creationId xmlns:a16="http://schemas.microsoft.com/office/drawing/2014/main" id="{2DD1668D-EF65-914E-CF29-914E5A6ACC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82558" y="1801860"/>
            <a:ext cx="914400" cy="914400"/>
          </a:xfrm>
          <a:prstGeom prst="rect">
            <a:avLst/>
          </a:prstGeom>
        </p:spPr>
      </p:pic>
      <p:pic>
        <p:nvPicPr>
          <p:cNvPr id="4" name="Graphic 4" descr="Badge with solid fill">
            <a:extLst>
              <a:ext uri="{FF2B5EF4-FFF2-40B4-BE49-F238E27FC236}">
                <a16:creationId xmlns:a16="http://schemas.microsoft.com/office/drawing/2014/main" id="{630F304C-102D-6760-4484-368AADF31A9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53588" y="1801860"/>
            <a:ext cx="914400" cy="914400"/>
          </a:xfrm>
          <a:prstGeom prst="rect">
            <a:avLst/>
          </a:prstGeom>
        </p:spPr>
      </p:pic>
      <p:pic>
        <p:nvPicPr>
          <p:cNvPr id="5" name="Graphic 5" descr="Badge 3 with solid fill">
            <a:extLst>
              <a:ext uri="{FF2B5EF4-FFF2-40B4-BE49-F238E27FC236}">
                <a16:creationId xmlns:a16="http://schemas.microsoft.com/office/drawing/2014/main" id="{F57C315E-1D83-65DB-5DEA-33E21C6E4E0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24558" y="1801860"/>
            <a:ext cx="914400" cy="914400"/>
          </a:xfrm>
          <a:prstGeom prst="rect">
            <a:avLst/>
          </a:prstGeom>
        </p:spPr>
      </p:pic>
      <p:sp>
        <p:nvSpPr>
          <p:cNvPr id="6" name="Rectangle 5">
            <a:extLst>
              <a:ext uri="{FF2B5EF4-FFF2-40B4-BE49-F238E27FC236}">
                <a16:creationId xmlns:a16="http://schemas.microsoft.com/office/drawing/2014/main" id="{87C6E2C4-9321-20B7-619D-FF7B0AD486AF}"/>
              </a:ext>
            </a:extLst>
          </p:cNvPr>
          <p:cNvSpPr/>
          <p:nvPr/>
        </p:nvSpPr>
        <p:spPr>
          <a:xfrm>
            <a:off x="1631758" y="1724120"/>
            <a:ext cx="2801696" cy="366289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7" name="Rectangle 6">
            <a:extLst>
              <a:ext uri="{FF2B5EF4-FFF2-40B4-BE49-F238E27FC236}">
                <a16:creationId xmlns:a16="http://schemas.microsoft.com/office/drawing/2014/main" id="{F18F50F2-E9EC-6723-D837-6D65E65DDB18}"/>
              </a:ext>
            </a:extLst>
          </p:cNvPr>
          <p:cNvSpPr/>
          <p:nvPr/>
        </p:nvSpPr>
        <p:spPr>
          <a:xfrm>
            <a:off x="4579697" y="1724120"/>
            <a:ext cx="2801696" cy="366289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8" name="Rectangle 7">
            <a:extLst>
              <a:ext uri="{FF2B5EF4-FFF2-40B4-BE49-F238E27FC236}">
                <a16:creationId xmlns:a16="http://schemas.microsoft.com/office/drawing/2014/main" id="{0C37A8BE-B0F7-8CC3-9ACB-351871274B00}"/>
              </a:ext>
            </a:extLst>
          </p:cNvPr>
          <p:cNvSpPr/>
          <p:nvPr/>
        </p:nvSpPr>
        <p:spPr>
          <a:xfrm>
            <a:off x="7527635" y="1724120"/>
            <a:ext cx="2801696" cy="366289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9" name="TextBox 8">
            <a:extLst>
              <a:ext uri="{FF2B5EF4-FFF2-40B4-BE49-F238E27FC236}">
                <a16:creationId xmlns:a16="http://schemas.microsoft.com/office/drawing/2014/main" id="{F4CBE6FA-E9C2-5954-D6B9-D3BA2F4709D7}"/>
              </a:ext>
            </a:extLst>
          </p:cNvPr>
          <p:cNvSpPr txBox="1"/>
          <p:nvPr/>
        </p:nvSpPr>
        <p:spPr>
          <a:xfrm>
            <a:off x="1682558" y="2801696"/>
            <a:ext cx="2646987"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Nous devons nous poser les questions suivantes: S’agit-il d’un bon projet? Doit-il être réalisé sous forme de PPP? Et le changement climatique influence-t-il nos réponses à ces questions?</a:t>
            </a:r>
            <a:endParaRPr lang="fr-FR" noProof="0" dirty="0">
              <a:ea typeface="Roboto" panose="02020603050405020304"/>
              <a:cs typeface="Roboto" panose="02020603050405020304"/>
            </a:endParaRPr>
          </a:p>
        </p:txBody>
      </p:sp>
      <p:sp>
        <p:nvSpPr>
          <p:cNvPr id="10" name="TextBox 9">
            <a:extLst>
              <a:ext uri="{FF2B5EF4-FFF2-40B4-BE49-F238E27FC236}">
                <a16:creationId xmlns:a16="http://schemas.microsoft.com/office/drawing/2014/main" id="{57085328-427E-329E-F511-1072E4624049}"/>
              </a:ext>
            </a:extLst>
          </p:cNvPr>
          <p:cNvSpPr txBox="1"/>
          <p:nvPr/>
        </p:nvSpPr>
        <p:spPr>
          <a:xfrm>
            <a:off x="7777786" y="2794000"/>
            <a:ext cx="2301393"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Le filtrage précoce doit examiner la résilience </a:t>
            </a:r>
            <a:r>
              <a:rPr lang="fr-FR" u="sng" noProof="0" dirty="0"/>
              <a:t>de</a:t>
            </a:r>
            <a:r>
              <a:rPr lang="fr-FR" noProof="0" dirty="0"/>
              <a:t> l’infrastructure et la résilience </a:t>
            </a:r>
            <a:r>
              <a:rPr lang="fr-FR" u="sng" noProof="0" dirty="0"/>
              <a:t>par</a:t>
            </a:r>
            <a:r>
              <a:rPr lang="fr-FR" noProof="0" dirty="0"/>
              <a:t> l’infrastructure</a:t>
            </a:r>
            <a:endParaRPr lang="fr-FR" noProof="0" dirty="0">
              <a:ea typeface="Roboto" panose="02020603050405020304"/>
              <a:cs typeface="Roboto" panose="02020603050405020304"/>
            </a:endParaRPr>
          </a:p>
        </p:txBody>
      </p:sp>
      <p:sp>
        <p:nvSpPr>
          <p:cNvPr id="11" name="TextBox 10">
            <a:extLst>
              <a:ext uri="{FF2B5EF4-FFF2-40B4-BE49-F238E27FC236}">
                <a16:creationId xmlns:a16="http://schemas.microsoft.com/office/drawing/2014/main" id="{3D74F6CA-B3DB-807B-48EA-65FE0D91A17C}"/>
              </a:ext>
            </a:extLst>
          </p:cNvPr>
          <p:cNvSpPr txBox="1"/>
          <p:nvPr/>
        </p:nvSpPr>
        <p:spPr>
          <a:xfrm>
            <a:off x="7943272" y="2801696"/>
            <a:ext cx="230139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endParaRPr lang="fr-FR" noProof="0" dirty="0">
              <a:ea typeface="Roboto" panose="02020603050405020304"/>
              <a:cs typeface="Roboto" panose="02020603050405020304"/>
            </a:endParaRPr>
          </a:p>
        </p:txBody>
      </p:sp>
      <p:sp>
        <p:nvSpPr>
          <p:cNvPr id="12" name="TextBox 11">
            <a:extLst>
              <a:ext uri="{FF2B5EF4-FFF2-40B4-BE49-F238E27FC236}">
                <a16:creationId xmlns:a16="http://schemas.microsoft.com/office/drawing/2014/main" id="{1831198C-BD4C-E5DE-FB3B-46389B8C60BA}"/>
              </a:ext>
            </a:extLst>
          </p:cNvPr>
          <p:cNvSpPr txBox="1"/>
          <p:nvPr/>
        </p:nvSpPr>
        <p:spPr>
          <a:xfrm>
            <a:off x="4829848" y="2801696"/>
            <a:ext cx="2354723"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Le filtrage de haut niveau des aléas climatiques permet d’identifier les aléas significatifs pour un projet</a:t>
            </a:r>
            <a:endParaRPr lang="fr-FR" noProof="0" dirty="0">
              <a:ea typeface="Roboto" panose="02020603050405020304"/>
              <a:cs typeface="Roboto" panose="02020603050405020304"/>
            </a:endParaRPr>
          </a:p>
        </p:txBody>
      </p:sp>
    </p:spTree>
    <p:extLst>
      <p:ext uri="{BB962C8B-B14F-4D97-AF65-F5344CB8AC3E}">
        <p14:creationId xmlns:p14="http://schemas.microsoft.com/office/powerpoint/2010/main" val="28607227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de Présentation</a:t>
            </a:r>
          </a:p>
        </p:txBody>
      </p:sp>
      <p:sp>
        <p:nvSpPr>
          <p:cNvPr id="6" name="Rectangle 5">
            <a:extLst>
              <a:ext uri="{FF2B5EF4-FFF2-40B4-BE49-F238E27FC236}">
                <a16:creationId xmlns:a16="http://schemas.microsoft.com/office/drawing/2014/main" id="{5648BE34-BEF5-364D-A8F2-4920B78ED717}"/>
              </a:ext>
            </a:extLst>
          </p:cNvPr>
          <p:cNvSpPr/>
          <p:nvPr/>
        </p:nvSpPr>
        <p:spPr>
          <a:xfrm>
            <a:off x="6404661" y="2521003"/>
            <a:ext cx="5082362" cy="1477328"/>
          </a:xfrm>
          <a:prstGeom prst="rect">
            <a:avLst/>
          </a:prstGeom>
        </p:spPr>
        <p:txBody>
          <a:bodyPr wrap="square">
            <a:spAutoFit/>
          </a:bodyPr>
          <a:lstStyle/>
          <a:p>
            <a:r>
              <a:rPr lang="fr-FR" noProof="0" dirty="0">
                <a:solidFill>
                  <a:schemeClr val="bg1">
                    <a:lumMod val="75000"/>
                  </a:schemeClr>
                </a:solidFill>
              </a:rPr>
              <a:t>Principes supplémentaires sur le risque climatique</a:t>
            </a:r>
          </a:p>
          <a:p>
            <a:r>
              <a:rPr lang="fr-FR" noProof="0" dirty="0">
                <a:solidFill>
                  <a:schemeClr val="bg1">
                    <a:lumMod val="75000"/>
                  </a:schemeClr>
                </a:solidFill>
              </a:rPr>
              <a:t>Phase d’Identification du Projet</a:t>
            </a:r>
          </a:p>
          <a:p>
            <a:r>
              <a:rPr lang="fr-FR" noProof="0" dirty="0">
                <a:solidFill>
                  <a:schemeClr val="bg1"/>
                </a:solidFill>
              </a:rPr>
              <a:t>Exercice – Analyse préliminaire du risque climatique</a:t>
            </a:r>
          </a:p>
        </p:txBody>
      </p:sp>
    </p:spTree>
    <p:extLst>
      <p:ext uri="{BB962C8B-B14F-4D97-AF65-F5344CB8AC3E}">
        <p14:creationId xmlns:p14="http://schemas.microsoft.com/office/powerpoint/2010/main" val="16558030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7EE49-CED8-26B0-EA60-01BCEB71A6E7}"/>
              </a:ext>
            </a:extLst>
          </p:cNvPr>
          <p:cNvSpPr>
            <a:spLocks noGrp="1"/>
          </p:cNvSpPr>
          <p:nvPr>
            <p:ph type="title"/>
          </p:nvPr>
        </p:nvSpPr>
        <p:spPr/>
        <p:txBody>
          <a:bodyPr wrap="square" lIns="91440" tIns="45720" rIns="91440" bIns="45720" anchor="t">
            <a:noAutofit/>
          </a:bodyPr>
          <a:lstStyle/>
          <a:p>
            <a:r>
              <a:rPr lang="fr-FR" noProof="0" dirty="0"/>
              <a:t>Exercice : Analyse préliminaire du risque climatique</a:t>
            </a:r>
          </a:p>
        </p:txBody>
      </p:sp>
      <p:sp>
        <p:nvSpPr>
          <p:cNvPr id="15" name="TextBox 14">
            <a:extLst>
              <a:ext uri="{FF2B5EF4-FFF2-40B4-BE49-F238E27FC236}">
                <a16:creationId xmlns:a16="http://schemas.microsoft.com/office/drawing/2014/main" id="{3099A92E-82EE-803C-1216-34E90B3F2F4B}"/>
              </a:ext>
            </a:extLst>
          </p:cNvPr>
          <p:cNvSpPr txBox="1"/>
          <p:nvPr/>
        </p:nvSpPr>
        <p:spPr>
          <a:xfrm>
            <a:off x="706581" y="1206411"/>
            <a:ext cx="7395697" cy="1800493"/>
          </a:xfrm>
          <a:prstGeom prst="rect">
            <a:avLst/>
          </a:prstGeom>
          <a:noFill/>
        </p:spPr>
        <p:txBody>
          <a:bodyPr wrap="square">
            <a:spAutoFit/>
          </a:bodyPr>
          <a:lstStyle/>
          <a:p>
            <a:pPr marL="400050" indent="-342900">
              <a:lnSpc>
                <a:spcPct val="100000"/>
              </a:lnSpc>
              <a:spcBef>
                <a:spcPts val="0"/>
              </a:spcBef>
              <a:spcAft>
                <a:spcPts val="600"/>
              </a:spcAft>
              <a:buClr>
                <a:schemeClr val="accent1"/>
              </a:buClr>
              <a:buFont typeface="+mj-lt"/>
              <a:buAutoNum type="arabicPeriod"/>
            </a:pPr>
            <a:r>
              <a:rPr lang="fr-FR" sz="2400" noProof="0" dirty="0"/>
              <a:t>Sélectionner un projet</a:t>
            </a:r>
          </a:p>
          <a:p>
            <a:pPr marL="400050" indent="-342900">
              <a:lnSpc>
                <a:spcPct val="100000"/>
              </a:lnSpc>
              <a:spcBef>
                <a:spcPts val="0"/>
              </a:spcBef>
              <a:spcAft>
                <a:spcPts val="600"/>
              </a:spcAft>
              <a:buClr>
                <a:schemeClr val="accent1"/>
              </a:buClr>
              <a:buFont typeface="+mj-lt"/>
              <a:buAutoNum type="arabicPeriod"/>
            </a:pPr>
            <a:r>
              <a:rPr lang="fr-FR" sz="2400" noProof="0" dirty="0"/>
              <a:t>Première rangée ensemble</a:t>
            </a:r>
          </a:p>
          <a:p>
            <a:pPr marL="400050" indent="-342900">
              <a:lnSpc>
                <a:spcPct val="100000"/>
              </a:lnSpc>
              <a:spcBef>
                <a:spcPts val="0"/>
              </a:spcBef>
              <a:spcAft>
                <a:spcPts val="600"/>
              </a:spcAft>
              <a:buClr>
                <a:schemeClr val="accent1"/>
              </a:buClr>
              <a:buFont typeface="+mj-lt"/>
              <a:buAutoNum type="arabicPeriod"/>
            </a:pPr>
            <a:r>
              <a:rPr lang="fr-FR" sz="2400" noProof="0" dirty="0"/>
              <a:t>Remplir des rangées supplémentaires en groupes</a:t>
            </a:r>
          </a:p>
          <a:p>
            <a:pPr marL="400050" indent="-342900">
              <a:lnSpc>
                <a:spcPct val="100000"/>
              </a:lnSpc>
              <a:spcBef>
                <a:spcPts val="0"/>
              </a:spcBef>
              <a:spcAft>
                <a:spcPts val="600"/>
              </a:spcAft>
              <a:buClr>
                <a:schemeClr val="accent1"/>
              </a:buClr>
              <a:buFont typeface="+mj-lt"/>
              <a:buAutoNum type="arabicPeriod"/>
            </a:pPr>
            <a:r>
              <a:rPr lang="fr-FR" sz="2400" noProof="0" dirty="0"/>
              <a:t>Rapport en plénière</a:t>
            </a:r>
          </a:p>
        </p:txBody>
      </p:sp>
    </p:spTree>
    <p:extLst>
      <p:ext uri="{BB962C8B-B14F-4D97-AF65-F5344CB8AC3E}">
        <p14:creationId xmlns:p14="http://schemas.microsoft.com/office/powerpoint/2010/main" val="2274619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a:xfrm>
            <a:off x="6404661" y="1805618"/>
            <a:ext cx="5082362" cy="480131"/>
          </a:xfrm>
        </p:spPr>
        <p:txBody>
          <a:bodyPr/>
          <a:lstStyle/>
          <a:p>
            <a:r>
              <a:rPr lang="fr-FR" noProof="0" dirty="0"/>
              <a:t>Plan de Présentation</a:t>
            </a:r>
          </a:p>
        </p:txBody>
      </p:sp>
      <p:sp>
        <p:nvSpPr>
          <p:cNvPr id="3" name="Subtitle 2">
            <a:extLst>
              <a:ext uri="{FF2B5EF4-FFF2-40B4-BE49-F238E27FC236}">
                <a16:creationId xmlns:a16="http://schemas.microsoft.com/office/drawing/2014/main" id="{2F3D1797-FF9E-A2B2-D98F-F1539F526EDA}"/>
              </a:ext>
            </a:extLst>
          </p:cNvPr>
          <p:cNvSpPr>
            <a:spLocks noGrp="1"/>
          </p:cNvSpPr>
          <p:nvPr>
            <p:ph type="subTitle" idx="1"/>
          </p:nvPr>
        </p:nvSpPr>
        <p:spPr>
          <a:xfrm>
            <a:off x="6404661" y="2498401"/>
            <a:ext cx="5343994" cy="1346010"/>
          </a:xfrm>
        </p:spPr>
        <p:txBody>
          <a:bodyPr/>
          <a:lstStyle/>
          <a:p>
            <a:pPr marL="0" indent="0">
              <a:buNone/>
            </a:pPr>
            <a:r>
              <a:rPr lang="fr-FR" sz="1800" noProof="0" dirty="0"/>
              <a:t>Principes supplémentaires sur le risque climatique</a:t>
            </a:r>
          </a:p>
          <a:p>
            <a:pPr marL="0" indent="0">
              <a:buNone/>
            </a:pPr>
            <a:r>
              <a:rPr lang="fr-FR" sz="1800" noProof="0" dirty="0"/>
              <a:t>Phase d’Identification du Projet</a:t>
            </a:r>
          </a:p>
          <a:p>
            <a:pPr marL="0" indent="0">
              <a:buNone/>
            </a:pPr>
            <a:r>
              <a:rPr lang="fr-FR" sz="1800" noProof="0" dirty="0"/>
              <a:t>Exercice – Analyse préliminaire du risque climatique</a:t>
            </a:r>
          </a:p>
        </p:txBody>
      </p:sp>
    </p:spTree>
    <p:extLst>
      <p:ext uri="{BB962C8B-B14F-4D97-AF65-F5344CB8AC3E}">
        <p14:creationId xmlns:p14="http://schemas.microsoft.com/office/powerpoint/2010/main" val="36065439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E6781-0F06-8DE7-7686-A37ED69A5F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BB63AD-0D17-A471-6321-ED89F7B05DDF}"/>
              </a:ext>
            </a:extLst>
          </p:cNvPr>
          <p:cNvSpPr>
            <a:spLocks noGrp="1"/>
          </p:cNvSpPr>
          <p:nvPr>
            <p:ph type="title"/>
          </p:nvPr>
        </p:nvSpPr>
        <p:spPr/>
        <p:txBody>
          <a:bodyPr/>
          <a:lstStyle/>
          <a:p>
            <a:r>
              <a:rPr lang="fr-FR" sz="2400" b="1" noProof="0" dirty="0"/>
              <a:t>Analyse préliminaire du risque climatique</a:t>
            </a:r>
          </a:p>
        </p:txBody>
      </p:sp>
      <p:sp>
        <p:nvSpPr>
          <p:cNvPr id="17" name="Arrow: Right 19">
            <a:extLst>
              <a:ext uri="{FF2B5EF4-FFF2-40B4-BE49-F238E27FC236}">
                <a16:creationId xmlns:a16="http://schemas.microsoft.com/office/drawing/2014/main" id="{7E48427A-F1EE-2E0C-0168-4E72585A4D3D}"/>
              </a:ext>
            </a:extLst>
          </p:cNvPr>
          <p:cNvSpPr/>
          <p:nvPr/>
        </p:nvSpPr>
        <p:spPr>
          <a:xfrm>
            <a:off x="495881" y="1616327"/>
            <a:ext cx="2573110"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Définir l’emplacement du projet</a:t>
            </a:r>
            <a:endParaRPr lang="fr-FR" noProof="0" dirty="0">
              <a:solidFill>
                <a:schemeClr val="bg1"/>
              </a:solidFill>
            </a:endParaRPr>
          </a:p>
        </p:txBody>
      </p:sp>
      <p:sp>
        <p:nvSpPr>
          <p:cNvPr id="18" name="Oval 17">
            <a:extLst>
              <a:ext uri="{FF2B5EF4-FFF2-40B4-BE49-F238E27FC236}">
                <a16:creationId xmlns:a16="http://schemas.microsoft.com/office/drawing/2014/main" id="{B75D01DC-C578-55E5-AEF1-1CFC3E405CC6}"/>
              </a:ext>
            </a:extLst>
          </p:cNvPr>
          <p:cNvSpPr/>
          <p:nvPr/>
        </p:nvSpPr>
        <p:spPr>
          <a:xfrm>
            <a:off x="0" y="2124922"/>
            <a:ext cx="842091"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A</a:t>
            </a:r>
          </a:p>
        </p:txBody>
      </p:sp>
      <p:sp>
        <p:nvSpPr>
          <p:cNvPr id="19" name="Arrow: Right 19">
            <a:extLst>
              <a:ext uri="{FF2B5EF4-FFF2-40B4-BE49-F238E27FC236}">
                <a16:creationId xmlns:a16="http://schemas.microsoft.com/office/drawing/2014/main" id="{961F6E0E-E767-E05C-A0A9-D649092FCBCC}"/>
              </a:ext>
            </a:extLst>
          </p:cNvPr>
          <p:cNvSpPr/>
          <p:nvPr/>
        </p:nvSpPr>
        <p:spPr>
          <a:xfrm>
            <a:off x="3068990" y="1627773"/>
            <a:ext cx="2335297"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Identifier les aléas climatiques</a:t>
            </a:r>
            <a:endParaRPr lang="fr-FR" noProof="0" dirty="0">
              <a:solidFill>
                <a:schemeClr val="bg1"/>
              </a:solidFill>
            </a:endParaRPr>
          </a:p>
        </p:txBody>
      </p:sp>
      <p:sp>
        <p:nvSpPr>
          <p:cNvPr id="20" name="Oval 19">
            <a:extLst>
              <a:ext uri="{FF2B5EF4-FFF2-40B4-BE49-F238E27FC236}">
                <a16:creationId xmlns:a16="http://schemas.microsoft.com/office/drawing/2014/main" id="{56DCEE9A-3045-8BE2-3E64-8F463C7551A2}"/>
              </a:ext>
            </a:extLst>
          </p:cNvPr>
          <p:cNvSpPr/>
          <p:nvPr/>
        </p:nvSpPr>
        <p:spPr>
          <a:xfrm>
            <a:off x="2604565" y="2089056"/>
            <a:ext cx="830887"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B</a:t>
            </a:r>
          </a:p>
        </p:txBody>
      </p:sp>
      <p:sp>
        <p:nvSpPr>
          <p:cNvPr id="21" name="Arrow: Right 19">
            <a:extLst>
              <a:ext uri="{FF2B5EF4-FFF2-40B4-BE49-F238E27FC236}">
                <a16:creationId xmlns:a16="http://schemas.microsoft.com/office/drawing/2014/main" id="{EAAB9457-D04A-2423-6590-342265FC12AF}"/>
              </a:ext>
            </a:extLst>
          </p:cNvPr>
          <p:cNvSpPr/>
          <p:nvPr/>
        </p:nvSpPr>
        <p:spPr>
          <a:xfrm>
            <a:off x="5172509" y="419864"/>
            <a:ext cx="2617870"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Estimer l’impact des aléas</a:t>
            </a:r>
            <a:endParaRPr lang="fr-FR" noProof="0" dirty="0">
              <a:solidFill>
                <a:schemeClr val="bg1"/>
              </a:solidFill>
            </a:endParaRPr>
          </a:p>
        </p:txBody>
      </p:sp>
      <p:sp>
        <p:nvSpPr>
          <p:cNvPr id="22" name="Oval 21">
            <a:extLst>
              <a:ext uri="{FF2B5EF4-FFF2-40B4-BE49-F238E27FC236}">
                <a16:creationId xmlns:a16="http://schemas.microsoft.com/office/drawing/2014/main" id="{22AF6B6E-D4CC-2D5B-79EB-BEA4DE0E41E2}"/>
              </a:ext>
            </a:extLst>
          </p:cNvPr>
          <p:cNvSpPr/>
          <p:nvPr/>
        </p:nvSpPr>
        <p:spPr>
          <a:xfrm>
            <a:off x="4729052" y="916790"/>
            <a:ext cx="81909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D</a:t>
            </a:r>
          </a:p>
        </p:txBody>
      </p:sp>
      <p:sp>
        <p:nvSpPr>
          <p:cNvPr id="23" name="Arrow: Right 19">
            <a:extLst>
              <a:ext uri="{FF2B5EF4-FFF2-40B4-BE49-F238E27FC236}">
                <a16:creationId xmlns:a16="http://schemas.microsoft.com/office/drawing/2014/main" id="{59A994DF-6A10-2971-C7D3-D0F2892CF1A7}"/>
              </a:ext>
            </a:extLst>
          </p:cNvPr>
          <p:cNvSpPr/>
          <p:nvPr/>
        </p:nvSpPr>
        <p:spPr>
          <a:xfrm>
            <a:off x="5002061" y="2778420"/>
            <a:ext cx="2788318"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Évaluer l’</a:t>
            </a:r>
            <a:r>
              <a:rPr lang="fr-FR" dirty="0"/>
              <a:t>e</a:t>
            </a:r>
            <a:r>
              <a:rPr lang="fr-FR" noProof="0" dirty="0" err="1"/>
              <a:t>xposition</a:t>
            </a:r>
            <a:r>
              <a:rPr lang="fr-FR" noProof="0" dirty="0"/>
              <a:t> du projet</a:t>
            </a:r>
            <a:endParaRPr lang="fr-FR" noProof="0" dirty="0">
              <a:solidFill>
                <a:schemeClr val="bg1"/>
              </a:solidFill>
            </a:endParaRPr>
          </a:p>
        </p:txBody>
      </p:sp>
      <p:sp>
        <p:nvSpPr>
          <p:cNvPr id="24" name="Oval 23">
            <a:extLst>
              <a:ext uri="{FF2B5EF4-FFF2-40B4-BE49-F238E27FC236}">
                <a16:creationId xmlns:a16="http://schemas.microsoft.com/office/drawing/2014/main" id="{738127A8-B33B-C5B5-01EA-64C44DA9C88A}"/>
              </a:ext>
            </a:extLst>
          </p:cNvPr>
          <p:cNvSpPr/>
          <p:nvPr/>
        </p:nvSpPr>
        <p:spPr>
          <a:xfrm>
            <a:off x="4701549" y="3279710"/>
            <a:ext cx="81909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C</a:t>
            </a:r>
          </a:p>
        </p:txBody>
      </p:sp>
      <p:sp>
        <p:nvSpPr>
          <p:cNvPr id="25" name="Arrow: Right 19">
            <a:extLst>
              <a:ext uri="{FF2B5EF4-FFF2-40B4-BE49-F238E27FC236}">
                <a16:creationId xmlns:a16="http://schemas.microsoft.com/office/drawing/2014/main" id="{5D49984E-FF80-150E-76C7-669425A87CF7}"/>
              </a:ext>
            </a:extLst>
          </p:cNvPr>
          <p:cNvSpPr/>
          <p:nvPr/>
        </p:nvSpPr>
        <p:spPr>
          <a:xfrm>
            <a:off x="7504192" y="1599142"/>
            <a:ext cx="2242232"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    Niveau      de risque</a:t>
            </a:r>
            <a:endParaRPr lang="fr-FR" noProof="0" dirty="0">
              <a:solidFill>
                <a:schemeClr val="bg1"/>
              </a:solidFill>
            </a:endParaRPr>
          </a:p>
        </p:txBody>
      </p:sp>
      <p:sp>
        <p:nvSpPr>
          <p:cNvPr id="26" name="Oval 25">
            <a:extLst>
              <a:ext uri="{FF2B5EF4-FFF2-40B4-BE49-F238E27FC236}">
                <a16:creationId xmlns:a16="http://schemas.microsoft.com/office/drawing/2014/main" id="{5FDB7F08-E9FE-99D7-738D-969B4758D5C2}"/>
              </a:ext>
            </a:extLst>
          </p:cNvPr>
          <p:cNvSpPr/>
          <p:nvPr/>
        </p:nvSpPr>
        <p:spPr>
          <a:xfrm>
            <a:off x="7080662" y="2089056"/>
            <a:ext cx="845456"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E</a:t>
            </a:r>
          </a:p>
        </p:txBody>
      </p:sp>
      <p:sp>
        <p:nvSpPr>
          <p:cNvPr id="27" name="Arrow: Right 19">
            <a:extLst>
              <a:ext uri="{FF2B5EF4-FFF2-40B4-BE49-F238E27FC236}">
                <a16:creationId xmlns:a16="http://schemas.microsoft.com/office/drawing/2014/main" id="{8B03070F-1110-BCA7-2FB3-DD57896B4230}"/>
              </a:ext>
            </a:extLst>
          </p:cNvPr>
          <p:cNvSpPr/>
          <p:nvPr/>
        </p:nvSpPr>
        <p:spPr>
          <a:xfrm>
            <a:off x="9746424" y="1575608"/>
            <a:ext cx="2354668" cy="2048290"/>
          </a:xfrm>
          <a:prstGeom prst="rightArrow">
            <a:avLst/>
          </a:prstGeom>
          <a:solidFill>
            <a:schemeClr val="accent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algn="ctr"/>
            <a:r>
              <a:rPr lang="fr-FR" noProof="0" dirty="0"/>
              <a:t>Identifier les options de résilience</a:t>
            </a:r>
            <a:endParaRPr lang="fr-FR" noProof="0" dirty="0">
              <a:solidFill>
                <a:schemeClr val="bg1"/>
              </a:solidFill>
            </a:endParaRPr>
          </a:p>
        </p:txBody>
      </p:sp>
      <p:sp>
        <p:nvSpPr>
          <p:cNvPr id="28" name="Oval 27">
            <a:extLst>
              <a:ext uri="{FF2B5EF4-FFF2-40B4-BE49-F238E27FC236}">
                <a16:creationId xmlns:a16="http://schemas.microsoft.com/office/drawing/2014/main" id="{6B5CE132-2BDB-7E1A-071F-4F89AF5121CA}"/>
              </a:ext>
            </a:extLst>
          </p:cNvPr>
          <p:cNvSpPr/>
          <p:nvPr/>
        </p:nvSpPr>
        <p:spPr>
          <a:xfrm>
            <a:off x="9482806" y="2083100"/>
            <a:ext cx="705942" cy="1068462"/>
          </a:xfrm>
          <a:prstGeom prst="ellipse">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solidFill>
                  <a:srgbClr val="333332"/>
                </a:solidFill>
              </a:rPr>
              <a:t>F</a:t>
            </a:r>
          </a:p>
        </p:txBody>
      </p:sp>
      <p:sp>
        <p:nvSpPr>
          <p:cNvPr id="29" name="Multiplication Sign 25">
            <a:extLst>
              <a:ext uri="{FF2B5EF4-FFF2-40B4-BE49-F238E27FC236}">
                <a16:creationId xmlns:a16="http://schemas.microsoft.com/office/drawing/2014/main" id="{EBBECAFD-741A-A902-B98A-A8AD647AFD68}"/>
              </a:ext>
            </a:extLst>
          </p:cNvPr>
          <p:cNvSpPr/>
          <p:nvPr/>
        </p:nvSpPr>
        <p:spPr>
          <a:xfrm>
            <a:off x="5330341" y="2321845"/>
            <a:ext cx="584240" cy="619125"/>
          </a:xfrm>
          <a:prstGeom prst="mathMultiply">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0" name="Equals 29">
            <a:extLst>
              <a:ext uri="{FF2B5EF4-FFF2-40B4-BE49-F238E27FC236}">
                <a16:creationId xmlns:a16="http://schemas.microsoft.com/office/drawing/2014/main" id="{19E87584-4557-B184-1F3C-F45C550E47DE}"/>
              </a:ext>
            </a:extLst>
          </p:cNvPr>
          <p:cNvSpPr/>
          <p:nvPr/>
        </p:nvSpPr>
        <p:spPr>
          <a:xfrm>
            <a:off x="6592643" y="2436349"/>
            <a:ext cx="448682" cy="390116"/>
          </a:xfrm>
          <a:prstGeom prst="mathEqual">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solidFill>
                <a:schemeClr val="tx1"/>
              </a:solidFill>
            </a:endParaRPr>
          </a:p>
        </p:txBody>
      </p:sp>
      <p:graphicFrame>
        <p:nvGraphicFramePr>
          <p:cNvPr id="31" name="Table 4">
            <a:extLst>
              <a:ext uri="{FF2B5EF4-FFF2-40B4-BE49-F238E27FC236}">
                <a16:creationId xmlns:a16="http://schemas.microsoft.com/office/drawing/2014/main" id="{D5F98765-465E-72D7-51C3-A9C3E514D4B4}"/>
              </a:ext>
            </a:extLst>
          </p:cNvPr>
          <p:cNvGraphicFramePr>
            <a:graphicFrameLocks noGrp="1"/>
          </p:cNvGraphicFramePr>
          <p:nvPr>
            <p:extLst>
              <p:ext uri="{D42A27DB-BD31-4B8C-83A1-F6EECF244321}">
                <p14:modId xmlns:p14="http://schemas.microsoft.com/office/powerpoint/2010/main" val="945814360"/>
              </p:ext>
            </p:extLst>
          </p:nvPr>
        </p:nvGraphicFramePr>
        <p:xfrm>
          <a:off x="266006" y="4929688"/>
          <a:ext cx="11640480" cy="1234440"/>
        </p:xfrm>
        <a:graphic>
          <a:graphicData uri="http://schemas.openxmlformats.org/drawingml/2006/table">
            <a:tbl>
              <a:tblPr firstRow="1" bandRow="1">
                <a:tableStyleId>{5C22544A-7EE6-4342-B048-85BDC9FD1C3A}</a:tableStyleId>
              </a:tblPr>
              <a:tblGrid>
                <a:gridCol w="1562794">
                  <a:extLst>
                    <a:ext uri="{9D8B030D-6E8A-4147-A177-3AD203B41FA5}">
                      <a16:colId xmlns:a16="http://schemas.microsoft.com/office/drawing/2014/main" val="218823321"/>
                    </a:ext>
                  </a:extLst>
                </a:gridCol>
                <a:gridCol w="1247092">
                  <a:extLst>
                    <a:ext uri="{9D8B030D-6E8A-4147-A177-3AD203B41FA5}">
                      <a16:colId xmlns:a16="http://schemas.microsoft.com/office/drawing/2014/main" val="2290385532"/>
                    </a:ext>
                  </a:extLst>
                </a:gridCol>
                <a:gridCol w="1381662">
                  <a:extLst>
                    <a:ext uri="{9D8B030D-6E8A-4147-A177-3AD203B41FA5}">
                      <a16:colId xmlns:a16="http://schemas.microsoft.com/office/drawing/2014/main" val="500043561"/>
                    </a:ext>
                  </a:extLst>
                </a:gridCol>
                <a:gridCol w="1946334">
                  <a:extLst>
                    <a:ext uri="{9D8B030D-6E8A-4147-A177-3AD203B41FA5}">
                      <a16:colId xmlns:a16="http://schemas.microsoft.com/office/drawing/2014/main" val="145850116"/>
                    </a:ext>
                  </a:extLst>
                </a:gridCol>
                <a:gridCol w="1331589">
                  <a:extLst>
                    <a:ext uri="{9D8B030D-6E8A-4147-A177-3AD203B41FA5}">
                      <a16:colId xmlns:a16="http://schemas.microsoft.com/office/drawing/2014/main" val="2580184644"/>
                    </a:ext>
                  </a:extLst>
                </a:gridCol>
                <a:gridCol w="2498739">
                  <a:extLst>
                    <a:ext uri="{9D8B030D-6E8A-4147-A177-3AD203B41FA5}">
                      <a16:colId xmlns:a16="http://schemas.microsoft.com/office/drawing/2014/main" val="1565675685"/>
                    </a:ext>
                  </a:extLst>
                </a:gridCol>
                <a:gridCol w="1672270">
                  <a:extLst>
                    <a:ext uri="{9D8B030D-6E8A-4147-A177-3AD203B41FA5}">
                      <a16:colId xmlns:a16="http://schemas.microsoft.com/office/drawing/2014/main" val="3452456288"/>
                    </a:ext>
                  </a:extLst>
                </a:gridCol>
              </a:tblGrid>
              <a:tr h="698778">
                <a:tc>
                  <a:txBody>
                    <a:bodyPr/>
                    <a:lstStyle/>
                    <a:p>
                      <a:r>
                        <a:rPr lang="fr-FR" sz="1700" noProof="0" dirty="0"/>
                        <a:t>Emplacement de l’actif</a:t>
                      </a:r>
                    </a:p>
                  </a:txBody>
                  <a:tcPr/>
                </a:tc>
                <a:tc>
                  <a:txBody>
                    <a:bodyPr/>
                    <a:lstStyle/>
                    <a:p>
                      <a:r>
                        <a:rPr lang="fr-FR" sz="1700" b="1" i="0" u="none" strike="noStrike" kern="1200" noProof="0" dirty="0">
                          <a:solidFill>
                            <a:schemeClr val="lt1"/>
                          </a:solidFill>
                          <a:effectLst/>
                          <a:latin typeface="+mn-lt"/>
                          <a:ea typeface="+mn-ea"/>
                          <a:cs typeface="+mn-cs"/>
                        </a:rPr>
                        <a:t>Aléa climatique</a:t>
                      </a:r>
                      <a:endParaRPr lang="fr-FR" sz="1700" b="1" noProof="0" dirty="0"/>
                    </a:p>
                  </a:txBody>
                  <a:tcPr/>
                </a:tc>
                <a:tc>
                  <a:txBody>
                    <a:bodyPr/>
                    <a:lstStyle/>
                    <a:p>
                      <a:r>
                        <a:rPr lang="fr-FR" sz="1700" noProof="0" dirty="0"/>
                        <a:t>Exposition</a:t>
                      </a:r>
                    </a:p>
                  </a:txBody>
                  <a:tcPr/>
                </a:tc>
                <a:tc>
                  <a:txBody>
                    <a:bodyPr/>
                    <a:lstStyle/>
                    <a:p>
                      <a:pPr rtl="0"/>
                      <a:r>
                        <a:rPr lang="fr-FR" sz="1700" b="1" kern="1200" noProof="0" dirty="0">
                          <a:solidFill>
                            <a:schemeClr val="lt1"/>
                          </a:solidFill>
                          <a:effectLst/>
                          <a:latin typeface="+mn-lt"/>
                          <a:ea typeface="+mn-ea"/>
                          <a:cs typeface="+mn-cs"/>
                        </a:rPr>
                        <a:t>Impact (Vulnérabilité)</a:t>
                      </a:r>
                    </a:p>
                    <a:p>
                      <a:endParaRPr lang="fr-FR" sz="1700" noProof="0" dirty="0"/>
                    </a:p>
                  </a:txBody>
                  <a:tcPr/>
                </a:tc>
                <a:tc>
                  <a:txBody>
                    <a:bodyPr/>
                    <a:lstStyle/>
                    <a:p>
                      <a:r>
                        <a:rPr lang="fr-FR" sz="1700" b="1" i="0" u="none" strike="noStrike" kern="1200" noProof="0" dirty="0">
                          <a:solidFill>
                            <a:schemeClr val="lt1"/>
                          </a:solidFill>
                          <a:effectLst/>
                          <a:latin typeface="+mn-lt"/>
                          <a:ea typeface="+mn-ea"/>
                          <a:cs typeface="+mn-cs"/>
                        </a:rPr>
                        <a:t>Niveau de Risque</a:t>
                      </a:r>
                      <a:endParaRPr lang="fr-FR" sz="1700" b="1" noProof="0" dirty="0"/>
                    </a:p>
                  </a:txBody>
                  <a:tcPr/>
                </a:tc>
                <a:tc>
                  <a:txBody>
                    <a:bodyPr/>
                    <a:lstStyle/>
                    <a:p>
                      <a:r>
                        <a:rPr lang="fr-FR" sz="1700" b="1" i="0" u="none" strike="noStrike" kern="1200" noProof="0" dirty="0">
                          <a:solidFill>
                            <a:schemeClr val="lt1"/>
                          </a:solidFill>
                          <a:effectLst/>
                          <a:latin typeface="+mn-lt"/>
                          <a:ea typeface="+mn-ea"/>
                          <a:cs typeface="+mn-cs"/>
                        </a:rPr>
                        <a:t>Options de Résilience</a:t>
                      </a:r>
                      <a:endParaRPr lang="fr-FR" sz="1700" b="1" noProof="0" dirty="0"/>
                    </a:p>
                  </a:txBody>
                  <a:tcPr/>
                </a:tc>
                <a:tc>
                  <a:txBody>
                    <a:bodyPr/>
                    <a:lstStyle/>
                    <a:p>
                      <a:r>
                        <a:rPr lang="fr-FR" sz="1700" b="1" i="0" u="none" strike="noStrike" kern="1200" noProof="0" dirty="0">
                          <a:solidFill>
                            <a:schemeClr val="lt1"/>
                          </a:solidFill>
                          <a:effectLst/>
                          <a:latin typeface="+mn-lt"/>
                          <a:ea typeface="+mn-ea"/>
                          <a:cs typeface="+mn-cs"/>
                        </a:rPr>
                        <a:t>Impact Résiduel</a:t>
                      </a:r>
                      <a:endParaRPr lang="fr-FR" sz="1700" b="1" noProof="0" dirty="0"/>
                    </a:p>
                  </a:txBody>
                  <a:tcPr/>
                </a:tc>
                <a:extLst>
                  <a:ext uri="{0D108BD9-81ED-4DB2-BD59-A6C34878D82A}">
                    <a16:rowId xmlns:a16="http://schemas.microsoft.com/office/drawing/2014/main" val="2913956300"/>
                  </a:ext>
                </a:extLst>
              </a:tr>
              <a:tr h="283393">
                <a:tc>
                  <a:txBody>
                    <a:bodyPr/>
                    <a:lstStyle/>
                    <a:p>
                      <a:r>
                        <a:rPr lang="fr-FR" noProof="0" dirty="0"/>
                        <a:t>A</a:t>
                      </a:r>
                    </a:p>
                  </a:txBody>
                  <a:tcPr/>
                </a:tc>
                <a:tc>
                  <a:txBody>
                    <a:bodyPr/>
                    <a:lstStyle/>
                    <a:p>
                      <a:r>
                        <a:rPr lang="fr-FR" noProof="0" dirty="0"/>
                        <a:t>B</a:t>
                      </a:r>
                      <a:endParaRPr lang="fr-FR" baseline="-25000" noProof="0" dirty="0"/>
                    </a:p>
                  </a:txBody>
                  <a:tcPr/>
                </a:tc>
                <a:tc>
                  <a:txBody>
                    <a:bodyPr/>
                    <a:lstStyle/>
                    <a:p>
                      <a:r>
                        <a:rPr lang="fr-FR" noProof="0" dirty="0"/>
                        <a:t>C</a:t>
                      </a:r>
                    </a:p>
                  </a:txBody>
                  <a:tcPr/>
                </a:tc>
                <a:tc>
                  <a:txBody>
                    <a:bodyPr/>
                    <a:lstStyle/>
                    <a:p>
                      <a:r>
                        <a:rPr lang="fr-FR" noProof="0" dirty="0"/>
                        <a:t>D</a:t>
                      </a:r>
                    </a:p>
                  </a:txBody>
                  <a:tcPr/>
                </a:tc>
                <a:tc>
                  <a:txBody>
                    <a:bodyPr/>
                    <a:lstStyle/>
                    <a:p>
                      <a:r>
                        <a:rPr lang="fr-FR" noProof="0" dirty="0"/>
                        <a:t>E = C X D</a:t>
                      </a:r>
                    </a:p>
                  </a:txBody>
                  <a:tcPr/>
                </a:tc>
                <a:tc>
                  <a:txBody>
                    <a:bodyPr/>
                    <a:lstStyle/>
                    <a:p>
                      <a:r>
                        <a:rPr lang="fr-FR" noProof="0" dirty="0"/>
                        <a:t>F</a:t>
                      </a:r>
                    </a:p>
                  </a:txBody>
                  <a:tcPr/>
                </a:tc>
                <a:tc>
                  <a:txBody>
                    <a:bodyPr/>
                    <a:lstStyle/>
                    <a:p>
                      <a:r>
                        <a:rPr lang="fr-FR" noProof="0" dirty="0"/>
                        <a:t>G = E-F</a:t>
                      </a:r>
                    </a:p>
                  </a:txBody>
                  <a:tcPr/>
                </a:tc>
                <a:extLst>
                  <a:ext uri="{0D108BD9-81ED-4DB2-BD59-A6C34878D82A}">
                    <a16:rowId xmlns:a16="http://schemas.microsoft.com/office/drawing/2014/main" val="1848629689"/>
                  </a:ext>
                </a:extLst>
              </a:tr>
            </a:tbl>
          </a:graphicData>
        </a:graphic>
      </p:graphicFrame>
      <p:cxnSp>
        <p:nvCxnSpPr>
          <p:cNvPr id="8" name="Straight Connector 7">
            <a:extLst>
              <a:ext uri="{FF2B5EF4-FFF2-40B4-BE49-F238E27FC236}">
                <a16:creationId xmlns:a16="http://schemas.microsoft.com/office/drawing/2014/main" id="{DEAE7D67-3EF8-8093-39D9-F4F6423821B9}"/>
              </a:ext>
            </a:extLst>
          </p:cNvPr>
          <p:cNvCxnSpPr/>
          <p:nvPr/>
        </p:nvCxnSpPr>
        <p:spPr>
          <a:xfrm>
            <a:off x="2604565" y="3429000"/>
            <a:ext cx="0" cy="12380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B9DE882E-B016-4DCE-8206-84D73FAC29C6}"/>
              </a:ext>
            </a:extLst>
          </p:cNvPr>
          <p:cNvCxnSpPr/>
          <p:nvPr/>
        </p:nvCxnSpPr>
        <p:spPr>
          <a:xfrm>
            <a:off x="2604565" y="4053840"/>
            <a:ext cx="41544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E2694DA-25FB-E43B-872C-CF26EBF2E6EB}"/>
              </a:ext>
            </a:extLst>
          </p:cNvPr>
          <p:cNvSpPr txBox="1"/>
          <p:nvPr/>
        </p:nvSpPr>
        <p:spPr>
          <a:xfrm>
            <a:off x="2905078" y="3811493"/>
            <a:ext cx="985248" cy="646331"/>
          </a:xfrm>
          <a:prstGeom prst="rect">
            <a:avLst/>
          </a:prstGeom>
          <a:noFill/>
        </p:spPr>
        <p:txBody>
          <a:bodyPr wrap="square" rtlCol="0">
            <a:spAutoFit/>
          </a:bodyPr>
          <a:lstStyle/>
          <a:p>
            <a:pPr algn="ctr"/>
            <a:r>
              <a:rPr lang="fr-FR" noProof="0" dirty="0"/>
              <a:t>Par aléa</a:t>
            </a:r>
          </a:p>
        </p:txBody>
      </p:sp>
    </p:spTree>
    <p:extLst>
      <p:ext uri="{BB962C8B-B14F-4D97-AF65-F5344CB8AC3E}">
        <p14:creationId xmlns:p14="http://schemas.microsoft.com/office/powerpoint/2010/main" val="137087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DF756-4B9D-C1DE-B3D6-249088335B9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252EC38-8E3D-A7B3-8506-6853DC343345}"/>
              </a:ext>
            </a:extLst>
          </p:cNvPr>
          <p:cNvSpPr>
            <a:spLocks noGrp="1"/>
          </p:cNvSpPr>
          <p:nvPr>
            <p:ph type="title"/>
          </p:nvPr>
        </p:nvSpPr>
        <p:spPr/>
        <p:txBody>
          <a:bodyPr/>
          <a:lstStyle/>
          <a:p>
            <a:r>
              <a:rPr lang="fr-FR" sz="2800" b="1" noProof="0" dirty="0"/>
              <a:t>Analyse préliminaire du risque climatique</a:t>
            </a:r>
          </a:p>
        </p:txBody>
      </p:sp>
      <p:graphicFrame>
        <p:nvGraphicFramePr>
          <p:cNvPr id="6" name="Table 3">
            <a:extLst>
              <a:ext uri="{FF2B5EF4-FFF2-40B4-BE49-F238E27FC236}">
                <a16:creationId xmlns:a16="http://schemas.microsoft.com/office/drawing/2014/main" id="{0A33CAD3-41DD-6D43-9146-B4F87B36166A}"/>
              </a:ext>
            </a:extLst>
          </p:cNvPr>
          <p:cNvGraphicFramePr>
            <a:graphicFrameLocks noGrp="1"/>
          </p:cNvGraphicFramePr>
          <p:nvPr>
            <p:extLst>
              <p:ext uri="{D42A27DB-BD31-4B8C-83A1-F6EECF244321}">
                <p14:modId xmlns:p14="http://schemas.microsoft.com/office/powerpoint/2010/main" val="3051703496"/>
              </p:ext>
            </p:extLst>
          </p:nvPr>
        </p:nvGraphicFramePr>
        <p:xfrm>
          <a:off x="370959" y="831022"/>
          <a:ext cx="5318640" cy="5874192"/>
        </p:xfrm>
        <a:graphic>
          <a:graphicData uri="http://schemas.openxmlformats.org/drawingml/2006/table">
            <a:tbl>
              <a:tblPr firstRow="1" bandRow="1">
                <a:tableStyleId>{5C22544A-7EE6-4342-B048-85BDC9FD1C3A}</a:tableStyleId>
              </a:tblPr>
              <a:tblGrid>
                <a:gridCol w="1261071">
                  <a:extLst>
                    <a:ext uri="{9D8B030D-6E8A-4147-A177-3AD203B41FA5}">
                      <a16:colId xmlns:a16="http://schemas.microsoft.com/office/drawing/2014/main" val="4145782009"/>
                    </a:ext>
                  </a:extLst>
                </a:gridCol>
                <a:gridCol w="2685327">
                  <a:extLst>
                    <a:ext uri="{9D8B030D-6E8A-4147-A177-3AD203B41FA5}">
                      <a16:colId xmlns:a16="http://schemas.microsoft.com/office/drawing/2014/main" val="597074991"/>
                    </a:ext>
                  </a:extLst>
                </a:gridCol>
                <a:gridCol w="1372242">
                  <a:extLst>
                    <a:ext uri="{9D8B030D-6E8A-4147-A177-3AD203B41FA5}">
                      <a16:colId xmlns:a16="http://schemas.microsoft.com/office/drawing/2014/main" val="1390416029"/>
                    </a:ext>
                  </a:extLst>
                </a:gridCol>
              </a:tblGrid>
              <a:tr h="662112">
                <a:tc>
                  <a:txBody>
                    <a:bodyPr/>
                    <a:lstStyle/>
                    <a:p>
                      <a:r>
                        <a:rPr lang="fr-FR" sz="1800" b="1" i="0" u="none" strike="noStrike" kern="1200" noProof="0" dirty="0">
                          <a:solidFill>
                            <a:schemeClr val="lt1"/>
                          </a:solidFill>
                          <a:effectLst/>
                          <a:latin typeface="+mn-lt"/>
                          <a:ea typeface="+mn-ea"/>
                          <a:cs typeface="+mn-cs"/>
                        </a:rPr>
                        <a:t>Niveau d’ exposition</a:t>
                      </a:r>
                      <a:endParaRPr lang="fr-FR" sz="1800" b="1" noProof="0" dirty="0"/>
                    </a:p>
                  </a:txBody>
                  <a:tcPr/>
                </a:tc>
                <a:tc>
                  <a:txBody>
                    <a:bodyPr/>
                    <a:lstStyle/>
                    <a:p>
                      <a:r>
                        <a:rPr lang="fr-FR" sz="1800" b="1" i="0" u="none" strike="noStrike" kern="1200" noProof="0" dirty="0">
                          <a:solidFill>
                            <a:schemeClr val="lt1"/>
                          </a:solidFill>
                          <a:effectLst/>
                          <a:latin typeface="+mn-lt"/>
                          <a:ea typeface="+mn-ea"/>
                          <a:cs typeface="+mn-cs"/>
                        </a:rPr>
                        <a:t>Définition</a:t>
                      </a:r>
                      <a:endParaRPr lang="fr-FR" sz="1800" b="1" noProof="0" dirty="0"/>
                    </a:p>
                  </a:txBody>
                  <a:tcPr/>
                </a:tc>
                <a:tc>
                  <a:txBody>
                    <a:bodyPr/>
                    <a:lstStyle/>
                    <a:p>
                      <a:r>
                        <a:rPr lang="fr-FR" sz="1800" b="1" i="0" u="none" strike="noStrike" kern="1200" noProof="0" dirty="0">
                          <a:solidFill>
                            <a:schemeClr val="lt1"/>
                          </a:solidFill>
                          <a:effectLst/>
                          <a:latin typeface="+mn-lt"/>
                          <a:ea typeface="+mn-ea"/>
                          <a:cs typeface="+mn-cs"/>
                        </a:rPr>
                        <a:t>Classe d’ exposition</a:t>
                      </a:r>
                      <a:endParaRPr lang="fr-FR" sz="1800" b="1" noProof="0" dirty="0"/>
                    </a:p>
                  </a:txBody>
                  <a:tcPr/>
                </a:tc>
                <a:extLst>
                  <a:ext uri="{0D108BD9-81ED-4DB2-BD59-A6C34878D82A}">
                    <a16:rowId xmlns:a16="http://schemas.microsoft.com/office/drawing/2014/main" val="1855811183"/>
                  </a:ext>
                </a:extLst>
              </a:tr>
              <a:tr h="1626721">
                <a:tc>
                  <a:txBody>
                    <a:bodyPr/>
                    <a:lstStyle/>
                    <a:p>
                      <a:r>
                        <a:rPr lang="fr-FR" sz="1800" b="0" i="0" u="none" strike="noStrike" kern="1200" noProof="0" dirty="0">
                          <a:solidFill>
                            <a:schemeClr val="dk1"/>
                          </a:solidFill>
                          <a:effectLst/>
                          <a:latin typeface="+mn-lt"/>
                          <a:ea typeface="+mn-ea"/>
                          <a:cs typeface="+mn-cs"/>
                        </a:rPr>
                        <a:t>Élevé</a:t>
                      </a:r>
                      <a:endParaRPr lang="fr-FR" sz="1800"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L’aléa est </a:t>
                      </a:r>
                      <a:r>
                        <a:rPr lang="fr-FR" sz="1800" b="1" i="0" u="none" strike="noStrike" kern="1200" noProof="0" dirty="0">
                          <a:solidFill>
                            <a:schemeClr val="dk1"/>
                          </a:solidFill>
                          <a:effectLst/>
                          <a:latin typeface="+mn-lt"/>
                          <a:ea typeface="+mn-ea"/>
                          <a:cs typeface="+mn-cs"/>
                        </a:rPr>
                        <a:t>très susceptible de se produire</a:t>
                      </a:r>
                      <a:r>
                        <a:rPr lang="fr-FR" sz="1800" b="0" i="0" u="none" strike="noStrike" kern="1200" noProof="0" dirty="0">
                          <a:solidFill>
                            <a:schemeClr val="dk1"/>
                          </a:solidFill>
                          <a:effectLst/>
                          <a:latin typeface="+mn-lt"/>
                          <a:ea typeface="+mn-ea"/>
                          <a:cs typeface="+mn-cs"/>
                        </a:rPr>
                        <a:t> pendant les phases de construction et d’exploitation du projet</a:t>
                      </a:r>
                      <a:endParaRPr lang="fr-FR" sz="1800" noProof="0" dirty="0"/>
                    </a:p>
                  </a:txBody>
                  <a:tcPr/>
                </a:tc>
                <a:tc>
                  <a:txBody>
                    <a:bodyPr/>
                    <a:lstStyle/>
                    <a:p>
                      <a:r>
                        <a:rPr lang="fr-FR" sz="1800" noProof="0" dirty="0"/>
                        <a:t>3</a:t>
                      </a:r>
                    </a:p>
                  </a:txBody>
                  <a:tcPr/>
                </a:tc>
                <a:extLst>
                  <a:ext uri="{0D108BD9-81ED-4DB2-BD59-A6C34878D82A}">
                    <a16:rowId xmlns:a16="http://schemas.microsoft.com/office/drawing/2014/main" val="3845634673"/>
                  </a:ext>
                </a:extLst>
              </a:tr>
              <a:tr h="1626721">
                <a:tc>
                  <a:txBody>
                    <a:bodyPr/>
                    <a:lstStyle/>
                    <a:p>
                      <a:r>
                        <a:rPr lang="fr-FR" sz="1800" noProof="0" dirty="0"/>
                        <a:t>Moyen</a:t>
                      </a:r>
                    </a:p>
                  </a:txBody>
                  <a:tcPr/>
                </a:tc>
                <a:tc>
                  <a:txBody>
                    <a:bodyPr/>
                    <a:lstStyle/>
                    <a:p>
                      <a:pPr rtl="0"/>
                      <a:r>
                        <a:rPr lang="fr-FR" sz="1800" b="0" i="0" u="none" strike="noStrike" kern="1200" noProof="0" dirty="0">
                          <a:solidFill>
                            <a:schemeClr val="dk1"/>
                          </a:solidFill>
                          <a:effectLst/>
                          <a:latin typeface="+mn-lt"/>
                          <a:ea typeface="+mn-ea"/>
                          <a:cs typeface="+mn-cs"/>
                        </a:rPr>
                        <a:t>L’aléa est </a:t>
                      </a:r>
                      <a:r>
                        <a:rPr lang="fr-FR" sz="1800" b="1" i="0" u="none" strike="noStrike" kern="1200" noProof="0" dirty="0">
                          <a:solidFill>
                            <a:schemeClr val="dk1"/>
                          </a:solidFill>
                          <a:effectLst/>
                          <a:latin typeface="+mn-lt"/>
                          <a:ea typeface="+mn-ea"/>
                          <a:cs typeface="+mn-cs"/>
                        </a:rPr>
                        <a:t>assez susceptible de se produire </a:t>
                      </a:r>
                      <a:r>
                        <a:rPr lang="fr-FR" sz="1800" b="0" i="0" u="none" strike="noStrike" kern="1200" noProof="0" dirty="0">
                          <a:solidFill>
                            <a:schemeClr val="dk1"/>
                          </a:solidFill>
                          <a:effectLst/>
                          <a:latin typeface="+mn-lt"/>
                          <a:ea typeface="+mn-ea"/>
                          <a:cs typeface="+mn-cs"/>
                        </a:rPr>
                        <a:t>pendant les phases de construction et d’exploitation du projet</a:t>
                      </a:r>
                    </a:p>
                  </a:txBody>
                  <a:tcPr/>
                </a:tc>
                <a:tc>
                  <a:txBody>
                    <a:bodyPr/>
                    <a:lstStyle/>
                    <a:p>
                      <a:r>
                        <a:rPr lang="fr-FR" sz="1800" noProof="0" dirty="0"/>
                        <a:t>2</a:t>
                      </a:r>
                    </a:p>
                  </a:txBody>
                  <a:tcPr/>
                </a:tc>
                <a:extLst>
                  <a:ext uri="{0D108BD9-81ED-4DB2-BD59-A6C34878D82A}">
                    <a16:rowId xmlns:a16="http://schemas.microsoft.com/office/drawing/2014/main" val="4117780824"/>
                  </a:ext>
                </a:extLst>
              </a:tr>
              <a:tr h="1626721">
                <a:tc>
                  <a:txBody>
                    <a:bodyPr/>
                    <a:lstStyle/>
                    <a:p>
                      <a:r>
                        <a:rPr lang="fr-FR" sz="1800" noProof="0" dirty="0"/>
                        <a:t>Faible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L’aléa est </a:t>
                      </a:r>
                      <a:r>
                        <a:rPr lang="fr-FR" sz="1800" b="1" i="0" u="none" strike="noStrike" kern="1200" noProof="0" dirty="0">
                          <a:solidFill>
                            <a:schemeClr val="dk1"/>
                          </a:solidFill>
                          <a:effectLst/>
                          <a:latin typeface="+mn-lt"/>
                          <a:ea typeface="+mn-ea"/>
                          <a:cs typeface="+mn-cs"/>
                        </a:rPr>
                        <a:t>peu susceptible de se produire </a:t>
                      </a:r>
                      <a:r>
                        <a:rPr lang="fr-FR" sz="1800" b="0" i="0" u="none" strike="noStrike" kern="1200" noProof="0" dirty="0">
                          <a:solidFill>
                            <a:schemeClr val="dk1"/>
                          </a:solidFill>
                          <a:effectLst/>
                          <a:latin typeface="+mn-lt"/>
                          <a:ea typeface="+mn-ea"/>
                          <a:cs typeface="+mn-cs"/>
                        </a:rPr>
                        <a:t>pendant les phases de construction et d’exploitation du projet</a:t>
                      </a:r>
                      <a:endParaRPr lang="fr-FR" sz="1800" noProof="0" dirty="0"/>
                    </a:p>
                  </a:txBody>
                  <a:tcPr/>
                </a:tc>
                <a:tc>
                  <a:txBody>
                    <a:bodyPr/>
                    <a:lstStyle/>
                    <a:p>
                      <a:r>
                        <a:rPr lang="fr-FR" sz="1800" noProof="0" dirty="0"/>
                        <a:t>1</a:t>
                      </a:r>
                    </a:p>
                  </a:txBody>
                  <a:tcPr/>
                </a:tc>
                <a:extLst>
                  <a:ext uri="{0D108BD9-81ED-4DB2-BD59-A6C34878D82A}">
                    <a16:rowId xmlns:a16="http://schemas.microsoft.com/office/drawing/2014/main" val="3295776202"/>
                  </a:ext>
                </a:extLst>
              </a:tr>
            </a:tbl>
          </a:graphicData>
        </a:graphic>
      </p:graphicFrame>
      <p:graphicFrame>
        <p:nvGraphicFramePr>
          <p:cNvPr id="7" name="Table 6">
            <a:extLst>
              <a:ext uri="{FF2B5EF4-FFF2-40B4-BE49-F238E27FC236}">
                <a16:creationId xmlns:a16="http://schemas.microsoft.com/office/drawing/2014/main" id="{F2F312D6-CA13-EB44-8A70-78EAF9F0B088}"/>
              </a:ext>
            </a:extLst>
          </p:cNvPr>
          <p:cNvGraphicFramePr>
            <a:graphicFrameLocks noGrp="1"/>
          </p:cNvGraphicFramePr>
          <p:nvPr>
            <p:extLst>
              <p:ext uri="{D42A27DB-BD31-4B8C-83A1-F6EECF244321}">
                <p14:modId xmlns:p14="http://schemas.microsoft.com/office/powerpoint/2010/main" val="1602555050"/>
              </p:ext>
            </p:extLst>
          </p:nvPr>
        </p:nvGraphicFramePr>
        <p:xfrm>
          <a:off x="5825067" y="831021"/>
          <a:ext cx="6129867" cy="5644754"/>
        </p:xfrm>
        <a:graphic>
          <a:graphicData uri="http://schemas.openxmlformats.org/drawingml/2006/table">
            <a:tbl>
              <a:tblPr firstRow="1" bandRow="1">
                <a:tableStyleId>{5C22544A-7EE6-4342-B048-85BDC9FD1C3A}</a:tableStyleId>
              </a:tblPr>
              <a:tblGrid>
                <a:gridCol w="1142892">
                  <a:extLst>
                    <a:ext uri="{9D8B030D-6E8A-4147-A177-3AD203B41FA5}">
                      <a16:colId xmlns:a16="http://schemas.microsoft.com/office/drawing/2014/main" val="4145782009"/>
                    </a:ext>
                  </a:extLst>
                </a:gridCol>
                <a:gridCol w="3808071">
                  <a:extLst>
                    <a:ext uri="{9D8B030D-6E8A-4147-A177-3AD203B41FA5}">
                      <a16:colId xmlns:a16="http://schemas.microsoft.com/office/drawing/2014/main" val="597074991"/>
                    </a:ext>
                  </a:extLst>
                </a:gridCol>
                <a:gridCol w="1178904">
                  <a:extLst>
                    <a:ext uri="{9D8B030D-6E8A-4147-A177-3AD203B41FA5}">
                      <a16:colId xmlns:a16="http://schemas.microsoft.com/office/drawing/2014/main" val="1390416029"/>
                    </a:ext>
                  </a:extLst>
                </a:gridCol>
              </a:tblGrid>
              <a:tr h="696837">
                <a:tc>
                  <a:txBody>
                    <a:bodyPr/>
                    <a:lstStyle/>
                    <a:p>
                      <a:r>
                        <a:rPr lang="fr-FR" sz="1800" b="1" i="0" u="none" strike="noStrike" kern="1200" noProof="0" dirty="0">
                          <a:solidFill>
                            <a:schemeClr val="lt1"/>
                          </a:solidFill>
                          <a:effectLst/>
                          <a:latin typeface="+mn-lt"/>
                          <a:ea typeface="+mn-ea"/>
                          <a:cs typeface="+mn-cs"/>
                        </a:rPr>
                        <a:t>Niveau d’ impact</a:t>
                      </a:r>
                      <a:endParaRPr lang="fr-FR" sz="1800" b="1" noProof="0" dirty="0"/>
                    </a:p>
                  </a:txBody>
                  <a:tcPr/>
                </a:tc>
                <a:tc>
                  <a:txBody>
                    <a:bodyPr/>
                    <a:lstStyle/>
                    <a:p>
                      <a:r>
                        <a:rPr lang="fr-FR" sz="1800" b="1" i="0" u="none" strike="noStrike" kern="1200" noProof="0" dirty="0">
                          <a:solidFill>
                            <a:schemeClr val="lt1"/>
                          </a:solidFill>
                          <a:effectLst/>
                          <a:latin typeface="+mn-lt"/>
                          <a:ea typeface="+mn-ea"/>
                          <a:cs typeface="+mn-cs"/>
                        </a:rPr>
                        <a:t>Définition</a:t>
                      </a:r>
                      <a:endParaRPr lang="fr-FR" sz="1800" b="1" noProof="0" dirty="0"/>
                    </a:p>
                  </a:txBody>
                  <a:tcPr/>
                </a:tc>
                <a:tc>
                  <a:txBody>
                    <a:bodyPr/>
                    <a:lstStyle/>
                    <a:p>
                      <a:r>
                        <a:rPr lang="fr-FR" sz="1800" b="1" i="0" u="none" strike="noStrike" kern="1200" noProof="0" dirty="0">
                          <a:solidFill>
                            <a:schemeClr val="lt1"/>
                          </a:solidFill>
                          <a:effectLst/>
                          <a:latin typeface="+mn-lt"/>
                          <a:ea typeface="+mn-ea"/>
                          <a:cs typeface="+mn-cs"/>
                        </a:rPr>
                        <a:t>Classe d’ impact</a:t>
                      </a:r>
                      <a:endParaRPr lang="fr-FR" sz="1800" b="1" noProof="0" dirty="0"/>
                    </a:p>
                  </a:txBody>
                  <a:tcPr/>
                </a:tc>
                <a:extLst>
                  <a:ext uri="{0D108BD9-81ED-4DB2-BD59-A6C34878D82A}">
                    <a16:rowId xmlns:a16="http://schemas.microsoft.com/office/drawing/2014/main" val="1855811183"/>
                  </a:ext>
                </a:extLst>
              </a:tr>
              <a:tr h="1662021">
                <a:tc>
                  <a:txBody>
                    <a:bodyPr/>
                    <a:lstStyle/>
                    <a:p>
                      <a:r>
                        <a:rPr lang="fr-FR" sz="1800" b="0" i="0" u="none" strike="noStrike" kern="1200" noProof="0" dirty="0">
                          <a:solidFill>
                            <a:schemeClr val="dk1"/>
                          </a:solidFill>
                          <a:effectLst/>
                          <a:latin typeface="+mn-lt"/>
                          <a:ea typeface="+mn-ea"/>
                          <a:cs typeface="+mn-cs"/>
                        </a:rPr>
                        <a:t>Élevé</a:t>
                      </a:r>
                      <a:endParaRPr lang="fr-FR" sz="1800" noProof="0" dirty="0"/>
                    </a:p>
                  </a:txBody>
                  <a:tcPr/>
                </a:tc>
                <a:tc>
                  <a:txBody>
                    <a:bodyPr/>
                    <a:lstStyle/>
                    <a:p>
                      <a:pPr rtl="0"/>
                      <a:r>
                        <a:rPr lang="fr-FR" sz="1800" b="0" i="0" u="none" strike="noStrike" kern="1200" noProof="0" dirty="0">
                          <a:solidFill>
                            <a:schemeClr val="dk1"/>
                          </a:solidFill>
                          <a:effectLst/>
                          <a:latin typeface="+mn-lt"/>
                          <a:ea typeface="+mn-ea"/>
                          <a:cs typeface="+mn-cs"/>
                        </a:rPr>
                        <a:t>L’aléa (s’il se produit) est susceptible de causer </a:t>
                      </a:r>
                      <a:r>
                        <a:rPr lang="fr-FR" sz="1800" b="1" i="0" u="none" strike="noStrike" kern="1200" noProof="0" dirty="0">
                          <a:solidFill>
                            <a:schemeClr val="dk1"/>
                          </a:solidFill>
                          <a:effectLst/>
                          <a:latin typeface="+mn-lt"/>
                          <a:ea typeface="+mn-ea"/>
                          <a:cs typeface="+mn-cs"/>
                        </a:rPr>
                        <a:t>des dommages majeurs ou une perturbation importante </a:t>
                      </a:r>
                      <a:r>
                        <a:rPr lang="fr-FR" sz="1800" b="0" i="0" u="none" strike="noStrike" kern="1200" noProof="0" dirty="0">
                          <a:solidFill>
                            <a:schemeClr val="dk1"/>
                          </a:solidFill>
                          <a:effectLst/>
                          <a:latin typeface="+mn-lt"/>
                          <a:ea typeface="+mn-ea"/>
                          <a:cs typeface="+mn-cs"/>
                        </a:rPr>
                        <a:t>pendant les phases de construction et d’exploitation du projet</a:t>
                      </a:r>
                    </a:p>
                  </a:txBody>
                  <a:tcPr/>
                </a:tc>
                <a:tc>
                  <a:txBody>
                    <a:bodyPr/>
                    <a:lstStyle/>
                    <a:p>
                      <a:r>
                        <a:rPr lang="fr-FR" sz="1800" noProof="0" dirty="0"/>
                        <a:t>3</a:t>
                      </a:r>
                    </a:p>
                  </a:txBody>
                  <a:tcPr/>
                </a:tc>
                <a:extLst>
                  <a:ext uri="{0D108BD9-81ED-4DB2-BD59-A6C34878D82A}">
                    <a16:rowId xmlns:a16="http://schemas.microsoft.com/office/drawing/2014/main" val="3845634673"/>
                  </a:ext>
                </a:extLst>
              </a:tr>
              <a:tr h="1499002">
                <a:tc>
                  <a:txBody>
                    <a:bodyPr/>
                    <a:lstStyle/>
                    <a:p>
                      <a:r>
                        <a:rPr lang="fr-FR" sz="1800" b="0" i="0" u="none" strike="noStrike" kern="1200" noProof="0" dirty="0">
                          <a:solidFill>
                            <a:schemeClr val="dk1"/>
                          </a:solidFill>
                          <a:effectLst/>
                          <a:latin typeface="+mn-lt"/>
                          <a:ea typeface="+mn-ea"/>
                          <a:cs typeface="+mn-cs"/>
                        </a:rPr>
                        <a:t>Moyen</a:t>
                      </a:r>
                      <a:endParaRPr lang="fr-FR" sz="1800"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L’aléa (s’il se produit) est susceptible de causer </a:t>
                      </a:r>
                      <a:r>
                        <a:rPr lang="fr-FR" sz="1800" b="1" i="0" u="none" strike="noStrike" kern="1200" noProof="0" dirty="0">
                          <a:solidFill>
                            <a:schemeClr val="dk1"/>
                          </a:solidFill>
                          <a:effectLst/>
                          <a:latin typeface="+mn-lt"/>
                          <a:ea typeface="+mn-ea"/>
                          <a:cs typeface="+mn-cs"/>
                        </a:rPr>
                        <a:t>des dommages modérés ou une perturbation intermédiaire </a:t>
                      </a:r>
                      <a:r>
                        <a:rPr lang="fr-FR" sz="1800" b="0" i="0" u="none" strike="noStrike" kern="1200" noProof="0" dirty="0">
                          <a:solidFill>
                            <a:schemeClr val="dk1"/>
                          </a:solidFill>
                          <a:effectLst/>
                          <a:latin typeface="+mn-lt"/>
                          <a:ea typeface="+mn-ea"/>
                          <a:cs typeface="+mn-cs"/>
                        </a:rPr>
                        <a:t>pendant les phases de construction et d’exploitation du projet</a:t>
                      </a:r>
                      <a:endParaRPr lang="fr-FR" sz="1800" noProof="0" dirty="0"/>
                    </a:p>
                  </a:txBody>
                  <a:tcPr/>
                </a:tc>
                <a:tc>
                  <a:txBody>
                    <a:bodyPr/>
                    <a:lstStyle/>
                    <a:p>
                      <a:r>
                        <a:rPr lang="fr-FR" sz="1800" noProof="0" dirty="0"/>
                        <a:t>2</a:t>
                      </a:r>
                    </a:p>
                  </a:txBody>
                  <a:tcPr/>
                </a:tc>
                <a:extLst>
                  <a:ext uri="{0D108BD9-81ED-4DB2-BD59-A6C34878D82A}">
                    <a16:rowId xmlns:a16="http://schemas.microsoft.com/office/drawing/2014/main" val="4117780824"/>
                  </a:ext>
                </a:extLst>
              </a:tr>
              <a:tr h="1473197">
                <a:tc>
                  <a:txBody>
                    <a:bodyPr/>
                    <a:lstStyle/>
                    <a:p>
                      <a:r>
                        <a:rPr lang="fr-FR" sz="1800" noProof="0" dirty="0"/>
                        <a:t> </a:t>
                      </a:r>
                      <a:r>
                        <a:rPr lang="fr-FR" sz="1800" b="0" i="0" u="none" strike="noStrike" kern="1200" noProof="0" dirty="0">
                          <a:solidFill>
                            <a:schemeClr val="dk1"/>
                          </a:solidFill>
                          <a:effectLst/>
                          <a:latin typeface="+mn-lt"/>
                          <a:ea typeface="+mn-ea"/>
                          <a:cs typeface="+mn-cs"/>
                        </a:rPr>
                        <a:t>Faible</a:t>
                      </a:r>
                      <a:endParaRPr lang="fr-FR" sz="1800"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L’aléa (s’il se produit) est susceptible de causer </a:t>
                      </a:r>
                      <a:r>
                        <a:rPr lang="fr-FR" sz="1800" b="1" i="0" u="none" strike="noStrike" kern="1200" noProof="0" dirty="0">
                          <a:solidFill>
                            <a:schemeClr val="dk1"/>
                          </a:solidFill>
                          <a:effectLst/>
                          <a:latin typeface="+mn-lt"/>
                          <a:ea typeface="+mn-ea"/>
                          <a:cs typeface="+mn-cs"/>
                        </a:rPr>
                        <a:t>peu ou pas de dommages ni de perturbations</a:t>
                      </a:r>
                      <a:r>
                        <a:rPr lang="fr-FR" sz="1800" b="0" i="0" u="none" strike="noStrike" kern="1200" noProof="0" dirty="0">
                          <a:solidFill>
                            <a:schemeClr val="dk1"/>
                          </a:solidFill>
                          <a:effectLst/>
                          <a:latin typeface="+mn-lt"/>
                          <a:ea typeface="+mn-ea"/>
                          <a:cs typeface="+mn-cs"/>
                        </a:rPr>
                        <a:t> pendant les phases de construction et d’exploitation du projet</a:t>
                      </a:r>
                    </a:p>
                  </a:txBody>
                  <a:tcPr/>
                </a:tc>
                <a:tc>
                  <a:txBody>
                    <a:bodyPr/>
                    <a:lstStyle/>
                    <a:p>
                      <a:r>
                        <a:rPr lang="fr-FR" sz="1800" noProof="0" dirty="0"/>
                        <a:t>1</a:t>
                      </a:r>
                    </a:p>
                  </a:txBody>
                  <a:tcPr/>
                </a:tc>
                <a:extLst>
                  <a:ext uri="{0D108BD9-81ED-4DB2-BD59-A6C34878D82A}">
                    <a16:rowId xmlns:a16="http://schemas.microsoft.com/office/drawing/2014/main" val="3295776202"/>
                  </a:ext>
                </a:extLst>
              </a:tr>
            </a:tbl>
          </a:graphicData>
        </a:graphic>
      </p:graphicFrame>
    </p:spTree>
    <p:extLst>
      <p:ext uri="{BB962C8B-B14F-4D97-AF65-F5344CB8AC3E}">
        <p14:creationId xmlns:p14="http://schemas.microsoft.com/office/powerpoint/2010/main" val="35452628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10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642AB-DE97-FC6A-1093-6EDC3A6E6A45}"/>
              </a:ext>
            </a:extLst>
          </p:cNvPr>
          <p:cNvSpPr>
            <a:spLocks noGrp="1"/>
          </p:cNvSpPr>
          <p:nvPr>
            <p:ph type="ctrTitle"/>
          </p:nvPr>
        </p:nvSpPr>
        <p:spPr/>
        <p:txBody>
          <a:bodyPr/>
          <a:lstStyle/>
          <a:p>
            <a:r>
              <a:rPr lang="fr-FR" noProof="0" dirty="0"/>
              <a:t>Plan de Présentation</a:t>
            </a:r>
          </a:p>
        </p:txBody>
      </p:sp>
      <p:sp>
        <p:nvSpPr>
          <p:cNvPr id="4" name="Subtitle 2">
            <a:extLst>
              <a:ext uri="{FF2B5EF4-FFF2-40B4-BE49-F238E27FC236}">
                <a16:creationId xmlns:a16="http://schemas.microsoft.com/office/drawing/2014/main" id="{9D04381C-A13F-4D4B-897D-EF379D2E9B44}"/>
              </a:ext>
            </a:extLst>
          </p:cNvPr>
          <p:cNvSpPr txBox="1">
            <a:spLocks/>
          </p:cNvSpPr>
          <p:nvPr/>
        </p:nvSpPr>
        <p:spPr>
          <a:xfrm>
            <a:off x="6404661" y="2498401"/>
            <a:ext cx="5343994" cy="1346010"/>
          </a:xfrm>
          <a:prstGeom prst="rect">
            <a:avLst/>
          </a:prstGeom>
        </p:spPr>
        <p:txBody>
          <a:bodyPr wrap="square" anchor="t" anchorCtr="0">
            <a:spAutoFit/>
          </a:bodyPr>
          <a:lstStyle>
            <a:lvl1pPr marL="285750" indent="-285750" algn="l" defTabSz="914400" rtl="0" eaLnBrk="1" latinLnBrk="0" hangingPunct="1">
              <a:lnSpc>
                <a:spcPct val="90000"/>
              </a:lnSpc>
              <a:spcBef>
                <a:spcPts val="1000"/>
              </a:spcBef>
              <a:buFont typeface="Arial" panose="020B0604020202020204" pitchFamily="34" charset="0"/>
              <a:buChar char="•"/>
              <a:defRPr sz="1600" kern="12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Font typeface="Arial" panose="020B0604020202020204" pitchFamily="34" charset="0"/>
              <a:buNone/>
            </a:pPr>
            <a:r>
              <a:rPr lang="fr-FR" sz="1800" noProof="0" dirty="0"/>
              <a:t>Principes supplémentaires sur le risque climatique</a:t>
            </a:r>
          </a:p>
          <a:p>
            <a:pPr marL="0" indent="0">
              <a:buFont typeface="Arial" panose="020B0604020202020204" pitchFamily="34" charset="0"/>
              <a:buNone/>
            </a:pPr>
            <a:r>
              <a:rPr lang="fr-FR" sz="1800" noProof="0" dirty="0">
                <a:solidFill>
                  <a:schemeClr val="bg1">
                    <a:lumMod val="75000"/>
                  </a:schemeClr>
                </a:solidFill>
              </a:rPr>
              <a:t>Phase d’Identification du Projet</a:t>
            </a:r>
          </a:p>
          <a:p>
            <a:pPr marL="0" indent="0">
              <a:buFont typeface="Arial" panose="020B0604020202020204" pitchFamily="34" charset="0"/>
              <a:buNone/>
            </a:pPr>
            <a:r>
              <a:rPr lang="fr-FR" sz="1800" noProof="0" dirty="0">
                <a:solidFill>
                  <a:schemeClr val="bg1">
                    <a:lumMod val="75000"/>
                  </a:schemeClr>
                </a:solidFill>
              </a:rPr>
              <a:t>Exercice – Analyse préliminaire du risque climatique</a:t>
            </a:r>
          </a:p>
        </p:txBody>
      </p:sp>
    </p:spTree>
    <p:extLst>
      <p:ext uri="{BB962C8B-B14F-4D97-AF65-F5344CB8AC3E}">
        <p14:creationId xmlns:p14="http://schemas.microsoft.com/office/powerpoint/2010/main" val="717434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Effet du changement climatique sur le risque climatique</a:t>
            </a:r>
          </a:p>
        </p:txBody>
      </p:sp>
      <p:pic>
        <p:nvPicPr>
          <p:cNvPr id="15" name="Picture 14">
            <a:extLst>
              <a:ext uri="{FF2B5EF4-FFF2-40B4-BE49-F238E27FC236}">
                <a16:creationId xmlns:a16="http://schemas.microsoft.com/office/drawing/2014/main" id="{B93710C4-7340-4996-947A-27467620D7E5}"/>
              </a:ext>
            </a:extLst>
          </p:cNvPr>
          <p:cNvPicPr>
            <a:picLocks noChangeAspect="1"/>
          </p:cNvPicPr>
          <p:nvPr/>
        </p:nvPicPr>
        <p:blipFill rotWithShape="1">
          <a:blip r:embed="rId3"/>
          <a:srcRect b="7685"/>
          <a:stretch/>
        </p:blipFill>
        <p:spPr>
          <a:xfrm>
            <a:off x="1169184" y="1045565"/>
            <a:ext cx="9566134" cy="5129765"/>
          </a:xfrm>
          <a:prstGeom prst="rect">
            <a:avLst/>
          </a:prstGeom>
        </p:spPr>
      </p:pic>
      <p:sp>
        <p:nvSpPr>
          <p:cNvPr id="16" name="TextBox 15">
            <a:extLst>
              <a:ext uri="{FF2B5EF4-FFF2-40B4-BE49-F238E27FC236}">
                <a16:creationId xmlns:a16="http://schemas.microsoft.com/office/drawing/2014/main" id="{8B90A27A-0FD4-4DDA-B9E5-9486686631C0}"/>
              </a:ext>
            </a:extLst>
          </p:cNvPr>
          <p:cNvSpPr txBox="1"/>
          <p:nvPr/>
        </p:nvSpPr>
        <p:spPr>
          <a:xfrm>
            <a:off x="11258471" y="6642556"/>
            <a:ext cx="933529" cy="215444"/>
          </a:xfrm>
          <a:prstGeom prst="rect">
            <a:avLst/>
          </a:prstGeom>
          <a:noFill/>
        </p:spPr>
        <p:txBody>
          <a:bodyPr wrap="square" rtlCol="0">
            <a:spAutoFit/>
          </a:bodyPr>
          <a:lstStyle/>
          <a:p>
            <a:r>
              <a:rPr lang="fr-FR" sz="800" i="1" noProof="0" dirty="0">
                <a:solidFill>
                  <a:schemeClr val="accent1"/>
                </a:solidFill>
              </a:rPr>
              <a:t>Source: US EPA</a:t>
            </a:r>
          </a:p>
        </p:txBody>
      </p:sp>
      <p:sp>
        <p:nvSpPr>
          <p:cNvPr id="6" name="Freeform: Shape 5">
            <a:extLst>
              <a:ext uri="{FF2B5EF4-FFF2-40B4-BE49-F238E27FC236}">
                <a16:creationId xmlns:a16="http://schemas.microsoft.com/office/drawing/2014/main" id="{219889C5-883E-3838-6C29-A4A464136A89}"/>
              </a:ext>
            </a:extLst>
          </p:cNvPr>
          <p:cNvSpPr/>
          <p:nvPr/>
        </p:nvSpPr>
        <p:spPr>
          <a:xfrm>
            <a:off x="7474227" y="5049078"/>
            <a:ext cx="1046922" cy="583096"/>
          </a:xfrm>
          <a:custGeom>
            <a:avLst/>
            <a:gdLst>
              <a:gd name="connsiteX0" fmla="*/ 0 w 993913"/>
              <a:gd name="connsiteY0" fmla="*/ 0 h 583096"/>
              <a:gd name="connsiteX1" fmla="*/ 0 w 993913"/>
              <a:gd name="connsiteY1" fmla="*/ 530087 h 583096"/>
              <a:gd name="connsiteX2" fmla="*/ 993913 w 993913"/>
              <a:gd name="connsiteY2" fmla="*/ 583096 h 583096"/>
              <a:gd name="connsiteX3" fmla="*/ 410817 w 993913"/>
              <a:gd name="connsiteY3" fmla="*/ 291548 h 583096"/>
              <a:gd name="connsiteX4" fmla="*/ 0 w 993913"/>
              <a:gd name="connsiteY4" fmla="*/ 0 h 583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913" h="583096">
                <a:moveTo>
                  <a:pt x="0" y="0"/>
                </a:moveTo>
                <a:lnTo>
                  <a:pt x="0" y="530087"/>
                </a:lnTo>
                <a:lnTo>
                  <a:pt x="993913" y="583096"/>
                </a:lnTo>
                <a:lnTo>
                  <a:pt x="410817" y="291548"/>
                </a:lnTo>
                <a:lnTo>
                  <a:pt x="0" y="0"/>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7" name="Freeform: Shape 6">
            <a:extLst>
              <a:ext uri="{FF2B5EF4-FFF2-40B4-BE49-F238E27FC236}">
                <a16:creationId xmlns:a16="http://schemas.microsoft.com/office/drawing/2014/main" id="{FC0AC170-FFDB-CD1F-0DDA-8EC3DE463F62}"/>
              </a:ext>
            </a:extLst>
          </p:cNvPr>
          <p:cNvSpPr/>
          <p:nvPr/>
        </p:nvSpPr>
        <p:spPr>
          <a:xfrm>
            <a:off x="7474227" y="3399365"/>
            <a:ext cx="1868557" cy="2213113"/>
          </a:xfrm>
          <a:custGeom>
            <a:avLst/>
            <a:gdLst>
              <a:gd name="connsiteX0" fmla="*/ 53009 w 1868557"/>
              <a:gd name="connsiteY0" fmla="*/ 0 h 2213113"/>
              <a:gd name="connsiteX1" fmla="*/ 53009 w 1868557"/>
              <a:gd name="connsiteY1" fmla="*/ 0 h 2213113"/>
              <a:gd name="connsiteX2" fmla="*/ 0 w 1868557"/>
              <a:gd name="connsiteY2" fmla="*/ 119269 h 2213113"/>
              <a:gd name="connsiteX3" fmla="*/ 26505 w 1868557"/>
              <a:gd name="connsiteY3" fmla="*/ 2186609 h 2213113"/>
              <a:gd name="connsiteX4" fmla="*/ 1868557 w 1868557"/>
              <a:gd name="connsiteY4" fmla="*/ 2213113 h 2213113"/>
              <a:gd name="connsiteX5" fmla="*/ 1179444 w 1868557"/>
              <a:gd name="connsiteY5" fmla="*/ 1855304 h 2213113"/>
              <a:gd name="connsiteX6" fmla="*/ 543339 w 1868557"/>
              <a:gd name="connsiteY6" fmla="*/ 1351722 h 2213113"/>
              <a:gd name="connsiteX7" fmla="*/ 238539 w 1868557"/>
              <a:gd name="connsiteY7" fmla="*/ 662609 h 2213113"/>
              <a:gd name="connsiteX8" fmla="*/ 53009 w 1868557"/>
              <a:gd name="connsiteY8" fmla="*/ 0 h 221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8557" h="2213113">
                <a:moveTo>
                  <a:pt x="53009" y="0"/>
                </a:moveTo>
                <a:lnTo>
                  <a:pt x="53009" y="0"/>
                </a:lnTo>
                <a:lnTo>
                  <a:pt x="0" y="119269"/>
                </a:lnTo>
                <a:lnTo>
                  <a:pt x="26505" y="2186609"/>
                </a:lnTo>
                <a:lnTo>
                  <a:pt x="1868557" y="2213113"/>
                </a:lnTo>
                <a:lnTo>
                  <a:pt x="1179444" y="1855304"/>
                </a:lnTo>
                <a:lnTo>
                  <a:pt x="543339" y="1351722"/>
                </a:lnTo>
                <a:lnTo>
                  <a:pt x="238539" y="662609"/>
                </a:lnTo>
                <a:lnTo>
                  <a:pt x="53009" y="0"/>
                </a:ln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 name="Rectangle 2">
            <a:extLst>
              <a:ext uri="{FF2B5EF4-FFF2-40B4-BE49-F238E27FC236}">
                <a16:creationId xmlns:a16="http://schemas.microsoft.com/office/drawing/2014/main" id="{064F6112-5156-6F4D-A80F-4FF349D335B0}"/>
              </a:ext>
            </a:extLst>
          </p:cNvPr>
          <p:cNvSpPr/>
          <p:nvPr/>
        </p:nvSpPr>
        <p:spPr>
          <a:xfrm>
            <a:off x="1574318" y="987254"/>
            <a:ext cx="8755866" cy="516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noProof="0" dirty="0">
                <a:solidFill>
                  <a:schemeClr val="tx1"/>
                </a:solidFill>
                <a:latin typeface="+mj-lt"/>
                <a:cs typeface="Arial" panose="020B0604020202020204" pitchFamily="34" charset="0"/>
              </a:rPr>
              <a:t>Un petit changement fait une grande différence</a:t>
            </a:r>
          </a:p>
        </p:txBody>
      </p:sp>
      <p:sp>
        <p:nvSpPr>
          <p:cNvPr id="8" name="Rectangle 7">
            <a:extLst>
              <a:ext uri="{FF2B5EF4-FFF2-40B4-BE49-F238E27FC236}">
                <a16:creationId xmlns:a16="http://schemas.microsoft.com/office/drawing/2014/main" id="{C4A033AB-FB92-984D-94D3-1AD8CE44FAFD}"/>
              </a:ext>
            </a:extLst>
          </p:cNvPr>
          <p:cNvSpPr/>
          <p:nvPr/>
        </p:nvSpPr>
        <p:spPr>
          <a:xfrm>
            <a:off x="1718067" y="949780"/>
            <a:ext cx="8755866" cy="516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noProof="0" dirty="0">
                <a:solidFill>
                  <a:schemeClr val="tx1"/>
                </a:solidFill>
                <a:latin typeface="+mj-lt"/>
                <a:cs typeface="Arial" panose="020B0604020202020204" pitchFamily="34" charset="0"/>
              </a:rPr>
              <a:t>Un petit changement fait une grande différence</a:t>
            </a:r>
          </a:p>
        </p:txBody>
      </p:sp>
      <p:sp>
        <p:nvSpPr>
          <p:cNvPr id="9" name="Rectangle 8">
            <a:extLst>
              <a:ext uri="{FF2B5EF4-FFF2-40B4-BE49-F238E27FC236}">
                <a16:creationId xmlns:a16="http://schemas.microsoft.com/office/drawing/2014/main" id="{8CF1F27F-260F-0447-8C54-A428CB848C86}"/>
              </a:ext>
            </a:extLst>
          </p:cNvPr>
          <p:cNvSpPr/>
          <p:nvPr/>
        </p:nvSpPr>
        <p:spPr>
          <a:xfrm>
            <a:off x="2508597" y="3716506"/>
            <a:ext cx="1750319" cy="8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noProof="0" dirty="0">
                <a:solidFill>
                  <a:schemeClr val="tx1"/>
                </a:solidFill>
              </a:rPr>
              <a:t>Moins de temps froid</a:t>
            </a:r>
            <a:endParaRPr lang="fr-FR" sz="2200" noProof="0" dirty="0">
              <a:solidFill>
                <a:schemeClr val="tx1"/>
              </a:solidFill>
              <a:latin typeface="+mj-lt"/>
              <a:cs typeface="Arial" panose="020B0604020202020204" pitchFamily="34" charset="0"/>
            </a:endParaRPr>
          </a:p>
        </p:txBody>
      </p:sp>
      <p:sp>
        <p:nvSpPr>
          <p:cNvPr id="10" name="Rectangle 9">
            <a:extLst>
              <a:ext uri="{FF2B5EF4-FFF2-40B4-BE49-F238E27FC236}">
                <a16:creationId xmlns:a16="http://schemas.microsoft.com/office/drawing/2014/main" id="{3BFCC8BC-B3C8-904A-925D-2E616F1AD948}"/>
              </a:ext>
            </a:extLst>
          </p:cNvPr>
          <p:cNvSpPr/>
          <p:nvPr/>
        </p:nvSpPr>
        <p:spPr>
          <a:xfrm>
            <a:off x="927536" y="1408400"/>
            <a:ext cx="2139513" cy="6106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solidFill>
                  <a:schemeClr val="tx1"/>
                </a:solidFill>
              </a:rPr>
              <a:t>Probabilité</a:t>
            </a:r>
            <a:endParaRPr lang="fr-FR" sz="3200" noProof="0" dirty="0">
              <a:solidFill>
                <a:schemeClr val="tx1"/>
              </a:solidFill>
              <a:latin typeface="+mj-lt"/>
              <a:cs typeface="Arial" panose="020B0604020202020204" pitchFamily="34" charset="0"/>
            </a:endParaRPr>
          </a:p>
        </p:txBody>
      </p:sp>
      <p:sp>
        <p:nvSpPr>
          <p:cNvPr id="11" name="Rectangle 10">
            <a:extLst>
              <a:ext uri="{FF2B5EF4-FFF2-40B4-BE49-F238E27FC236}">
                <a16:creationId xmlns:a16="http://schemas.microsoft.com/office/drawing/2014/main" id="{FA174289-0615-9A47-BD51-37AFF3FBCCEC}"/>
              </a:ext>
            </a:extLst>
          </p:cNvPr>
          <p:cNvSpPr/>
          <p:nvPr/>
        </p:nvSpPr>
        <p:spPr>
          <a:xfrm>
            <a:off x="7294468" y="2200917"/>
            <a:ext cx="2453362" cy="516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noProof="0" dirty="0">
                <a:solidFill>
                  <a:srgbClr val="C00000"/>
                </a:solidFill>
              </a:rPr>
              <a:t>Nouveau climat</a:t>
            </a:r>
            <a:endParaRPr lang="fr-FR" sz="2200" noProof="0" dirty="0">
              <a:solidFill>
                <a:srgbClr val="C00000"/>
              </a:solidFill>
              <a:latin typeface="+mj-lt"/>
              <a:cs typeface="Arial" panose="020B0604020202020204" pitchFamily="34" charset="0"/>
            </a:endParaRPr>
          </a:p>
        </p:txBody>
      </p:sp>
      <p:sp>
        <p:nvSpPr>
          <p:cNvPr id="12" name="Rectangle 11">
            <a:extLst>
              <a:ext uri="{FF2B5EF4-FFF2-40B4-BE49-F238E27FC236}">
                <a16:creationId xmlns:a16="http://schemas.microsoft.com/office/drawing/2014/main" id="{6F4D8AF3-3664-B649-8A19-96826D2B2B50}"/>
              </a:ext>
            </a:extLst>
          </p:cNvPr>
          <p:cNvSpPr/>
          <p:nvPr/>
        </p:nvSpPr>
        <p:spPr>
          <a:xfrm>
            <a:off x="2438167" y="2459184"/>
            <a:ext cx="3008761" cy="3355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noProof="0" dirty="0">
                <a:solidFill>
                  <a:schemeClr val="accent6"/>
                </a:solidFill>
              </a:rPr>
              <a:t>Climat précédent</a:t>
            </a:r>
            <a:endParaRPr lang="fr-FR" sz="2200" noProof="0" dirty="0">
              <a:solidFill>
                <a:schemeClr val="accent6"/>
              </a:solidFill>
              <a:latin typeface="+mj-lt"/>
              <a:cs typeface="Arial" panose="020B0604020202020204" pitchFamily="34" charset="0"/>
            </a:endParaRPr>
          </a:p>
        </p:txBody>
      </p:sp>
      <p:sp>
        <p:nvSpPr>
          <p:cNvPr id="13" name="Rectangle 12">
            <a:extLst>
              <a:ext uri="{FF2B5EF4-FFF2-40B4-BE49-F238E27FC236}">
                <a16:creationId xmlns:a16="http://schemas.microsoft.com/office/drawing/2014/main" id="{A9FFAC21-C444-D143-8CE9-16FC61D719A1}"/>
              </a:ext>
            </a:extLst>
          </p:cNvPr>
          <p:cNvSpPr/>
          <p:nvPr/>
        </p:nvSpPr>
        <p:spPr>
          <a:xfrm>
            <a:off x="8631407" y="4094226"/>
            <a:ext cx="2455817" cy="4987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200" noProof="0" dirty="0">
                <a:solidFill>
                  <a:schemeClr val="accent6"/>
                </a:solidFill>
              </a:rPr>
              <a:t>Chaleur extrême</a:t>
            </a:r>
            <a:endParaRPr lang="fr-FR" sz="2200" noProof="0" dirty="0">
              <a:solidFill>
                <a:schemeClr val="accent6"/>
              </a:solidFill>
              <a:latin typeface="+mj-lt"/>
              <a:cs typeface="Arial" panose="020B0604020202020204" pitchFamily="34" charset="0"/>
            </a:endParaRPr>
          </a:p>
        </p:txBody>
      </p:sp>
      <p:sp>
        <p:nvSpPr>
          <p:cNvPr id="14" name="Rectangle 13">
            <a:extLst>
              <a:ext uri="{FF2B5EF4-FFF2-40B4-BE49-F238E27FC236}">
                <a16:creationId xmlns:a16="http://schemas.microsoft.com/office/drawing/2014/main" id="{DAB1DE81-FB27-994B-8F94-1A1EFA3E6979}"/>
              </a:ext>
            </a:extLst>
          </p:cNvPr>
          <p:cNvSpPr/>
          <p:nvPr/>
        </p:nvSpPr>
        <p:spPr>
          <a:xfrm>
            <a:off x="8631407" y="2744844"/>
            <a:ext cx="2103911" cy="7097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200" noProof="0" dirty="0">
                <a:solidFill>
                  <a:schemeClr val="accent6"/>
                </a:solidFill>
              </a:rPr>
              <a:t>Plus de temps chaud</a:t>
            </a:r>
            <a:endParaRPr lang="fr-FR" sz="2200" noProof="0" dirty="0">
              <a:solidFill>
                <a:schemeClr val="accent6"/>
              </a:solidFill>
              <a:latin typeface="+mj-lt"/>
              <a:cs typeface="Arial" panose="020B0604020202020204" pitchFamily="34" charset="0"/>
            </a:endParaRPr>
          </a:p>
        </p:txBody>
      </p:sp>
      <p:sp>
        <p:nvSpPr>
          <p:cNvPr id="4" name="Rectangle 3">
            <a:extLst>
              <a:ext uri="{FF2B5EF4-FFF2-40B4-BE49-F238E27FC236}">
                <a16:creationId xmlns:a16="http://schemas.microsoft.com/office/drawing/2014/main" id="{E863FFD4-E861-E14F-A686-E45EFCBDCE5D}"/>
              </a:ext>
            </a:extLst>
          </p:cNvPr>
          <p:cNvSpPr/>
          <p:nvPr/>
        </p:nvSpPr>
        <p:spPr>
          <a:xfrm>
            <a:off x="3067049" y="5772150"/>
            <a:ext cx="1047751" cy="266700"/>
          </a:xfrm>
          <a:prstGeom prst="rect">
            <a:avLst/>
          </a:prstGeom>
          <a:solidFill>
            <a:srgbClr val="49A7BC"/>
          </a:solidFill>
          <a:ln>
            <a:solidFill>
              <a:srgbClr val="49A7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noProof="0" dirty="0">
                <a:solidFill>
                  <a:schemeClr val="accent6"/>
                </a:solidFill>
              </a:rPr>
              <a:t>Froid</a:t>
            </a:r>
          </a:p>
        </p:txBody>
      </p:sp>
      <p:sp>
        <p:nvSpPr>
          <p:cNvPr id="17" name="Rectangle 16">
            <a:extLst>
              <a:ext uri="{FF2B5EF4-FFF2-40B4-BE49-F238E27FC236}">
                <a16:creationId xmlns:a16="http://schemas.microsoft.com/office/drawing/2014/main" id="{CB93DEE4-295F-F846-8372-8AE65274B4B3}"/>
              </a:ext>
            </a:extLst>
          </p:cNvPr>
          <p:cNvSpPr/>
          <p:nvPr/>
        </p:nvSpPr>
        <p:spPr>
          <a:xfrm>
            <a:off x="5572123" y="5793670"/>
            <a:ext cx="1514476" cy="266700"/>
          </a:xfrm>
          <a:prstGeom prst="rect">
            <a:avLst/>
          </a:prstGeom>
          <a:solidFill>
            <a:srgbClr val="B9B9B9"/>
          </a:solidFill>
          <a:ln>
            <a:solidFill>
              <a:srgbClr val="B9B9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noProof="0" dirty="0">
                <a:solidFill>
                  <a:schemeClr val="accent6"/>
                </a:solidFill>
              </a:rPr>
              <a:t>Moyenne</a:t>
            </a:r>
          </a:p>
        </p:txBody>
      </p:sp>
      <p:sp>
        <p:nvSpPr>
          <p:cNvPr id="18" name="Rectangle 17">
            <a:extLst>
              <a:ext uri="{FF2B5EF4-FFF2-40B4-BE49-F238E27FC236}">
                <a16:creationId xmlns:a16="http://schemas.microsoft.com/office/drawing/2014/main" id="{DD871D54-74AA-0B4B-8038-877DA6F32A5B}"/>
              </a:ext>
            </a:extLst>
          </p:cNvPr>
          <p:cNvSpPr/>
          <p:nvPr/>
        </p:nvSpPr>
        <p:spPr>
          <a:xfrm>
            <a:off x="8387083" y="5792435"/>
            <a:ext cx="1047751" cy="2667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noProof="0" dirty="0">
                <a:solidFill>
                  <a:schemeClr val="accent6"/>
                </a:solidFill>
              </a:rPr>
              <a:t>Chaud</a:t>
            </a:r>
          </a:p>
        </p:txBody>
      </p:sp>
    </p:spTree>
    <p:extLst>
      <p:ext uri="{BB962C8B-B14F-4D97-AF65-F5344CB8AC3E}">
        <p14:creationId xmlns:p14="http://schemas.microsoft.com/office/powerpoint/2010/main" val="296834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6EA04-14E6-EDB1-D561-54B4EDDE7E46}"/>
              </a:ext>
            </a:extLst>
          </p:cNvPr>
          <p:cNvSpPr>
            <a:spLocks noGrp="1"/>
          </p:cNvSpPr>
          <p:nvPr>
            <p:ph type="title"/>
          </p:nvPr>
        </p:nvSpPr>
        <p:spPr/>
        <p:txBody>
          <a:bodyPr/>
          <a:lstStyle/>
          <a:p>
            <a:r>
              <a:rPr lang="fr-FR" noProof="0" dirty="0"/>
              <a:t>Risque climatique ou risque lié au changement climatique ?</a:t>
            </a:r>
          </a:p>
        </p:txBody>
      </p:sp>
      <p:sp>
        <p:nvSpPr>
          <p:cNvPr id="4" name="Rectangle 3">
            <a:extLst>
              <a:ext uri="{FF2B5EF4-FFF2-40B4-BE49-F238E27FC236}">
                <a16:creationId xmlns:a16="http://schemas.microsoft.com/office/drawing/2014/main" id="{B71FF873-A860-285E-3AFB-048A276B6C7A}"/>
              </a:ext>
            </a:extLst>
          </p:cNvPr>
          <p:cNvSpPr/>
          <p:nvPr/>
        </p:nvSpPr>
        <p:spPr>
          <a:xfrm>
            <a:off x="2369767" y="2311573"/>
            <a:ext cx="2019300" cy="3714750"/>
          </a:xfrm>
          <a:prstGeom prst="rect">
            <a:avLst/>
          </a:prstGeom>
          <a:solidFill>
            <a:srgbClr val="00C3E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3832" tIns="2601298" rIns="433832" bIns="1517567" numCol="1" spcCol="1270" anchor="ctr" anchorCtr="0">
            <a:noAutofit/>
          </a:bodyPr>
          <a:lstStyle/>
          <a:p>
            <a:pPr algn="ctr" defTabSz="2711450">
              <a:lnSpc>
                <a:spcPct val="90000"/>
              </a:lnSpc>
              <a:spcBef>
                <a:spcPct val="0"/>
              </a:spcBef>
              <a:spcAft>
                <a:spcPct val="35000"/>
              </a:spcAft>
            </a:pPr>
            <a:endParaRPr lang="fr-FR" sz="2000" noProof="0" dirty="0"/>
          </a:p>
        </p:txBody>
      </p:sp>
      <p:sp>
        <p:nvSpPr>
          <p:cNvPr id="5" name="Rectangle 4">
            <a:extLst>
              <a:ext uri="{FF2B5EF4-FFF2-40B4-BE49-F238E27FC236}">
                <a16:creationId xmlns:a16="http://schemas.microsoft.com/office/drawing/2014/main" id="{0A568340-275B-D640-03D0-08996E6171CE}"/>
              </a:ext>
            </a:extLst>
          </p:cNvPr>
          <p:cNvSpPr/>
          <p:nvPr/>
        </p:nvSpPr>
        <p:spPr>
          <a:xfrm>
            <a:off x="2360242" y="1463848"/>
            <a:ext cx="2019300" cy="847725"/>
          </a:xfrm>
          <a:prstGeom prst="rect">
            <a:avLst/>
          </a:prstGeom>
          <a:solidFill>
            <a:srgbClr val="355EA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3832" tIns="2601298" rIns="433832" bIns="1517567" numCol="1" spcCol="1270" anchor="ctr" anchorCtr="0">
            <a:noAutofit/>
          </a:bodyPr>
          <a:lstStyle/>
          <a:p>
            <a:pPr algn="ctr" defTabSz="2711450">
              <a:lnSpc>
                <a:spcPct val="90000"/>
              </a:lnSpc>
              <a:spcBef>
                <a:spcPct val="0"/>
              </a:spcBef>
              <a:spcAft>
                <a:spcPct val="35000"/>
              </a:spcAft>
            </a:pPr>
            <a:endParaRPr lang="fr-FR" sz="6100" noProof="0" dirty="0"/>
          </a:p>
        </p:txBody>
      </p:sp>
      <p:sp>
        <p:nvSpPr>
          <p:cNvPr id="6" name="TextBox 5">
            <a:extLst>
              <a:ext uri="{FF2B5EF4-FFF2-40B4-BE49-F238E27FC236}">
                <a16:creationId xmlns:a16="http://schemas.microsoft.com/office/drawing/2014/main" id="{54DC59A2-500A-E7A9-77E3-4367C173A851}"/>
              </a:ext>
            </a:extLst>
          </p:cNvPr>
          <p:cNvSpPr txBox="1"/>
          <p:nvPr/>
        </p:nvSpPr>
        <p:spPr>
          <a:xfrm>
            <a:off x="4864504" y="3478426"/>
            <a:ext cx="1486506" cy="707886"/>
          </a:xfrm>
          <a:prstGeom prst="rect">
            <a:avLst/>
          </a:prstGeom>
          <a:noFill/>
        </p:spPr>
        <p:txBody>
          <a:bodyPr wrap="square" rtlCol="0">
            <a:spAutoFit/>
          </a:bodyPr>
          <a:lstStyle/>
          <a:p>
            <a:pPr algn="ctr"/>
            <a:r>
              <a:rPr lang="fr-FR" sz="2000" b="1" noProof="0" dirty="0">
                <a:solidFill>
                  <a:schemeClr val="bg1">
                    <a:lumMod val="50000"/>
                  </a:schemeClr>
                </a:solidFill>
              </a:rPr>
              <a:t>Risque climatique</a:t>
            </a:r>
          </a:p>
        </p:txBody>
      </p:sp>
      <p:sp>
        <p:nvSpPr>
          <p:cNvPr id="7" name="Left Brace 6">
            <a:extLst>
              <a:ext uri="{FF2B5EF4-FFF2-40B4-BE49-F238E27FC236}">
                <a16:creationId xmlns:a16="http://schemas.microsoft.com/office/drawing/2014/main" id="{8DF9E766-7686-EE24-CF92-96F1B8E8C384}"/>
              </a:ext>
            </a:extLst>
          </p:cNvPr>
          <p:cNvSpPr/>
          <p:nvPr/>
        </p:nvSpPr>
        <p:spPr>
          <a:xfrm rot="10800000">
            <a:off x="4598617" y="1463848"/>
            <a:ext cx="476250" cy="4562475"/>
          </a:xfrm>
          <a:prstGeom prst="leftBrace">
            <a:avLst>
              <a:gd name="adj1" fmla="val 8333"/>
              <a:gd name="adj2" fmla="val 50626"/>
            </a:avLst>
          </a:prstGeom>
          <a:ln w="28575">
            <a:solidFill>
              <a:srgbClr val="76A3D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8" name="TextBox 7">
            <a:extLst>
              <a:ext uri="{FF2B5EF4-FFF2-40B4-BE49-F238E27FC236}">
                <a16:creationId xmlns:a16="http://schemas.microsoft.com/office/drawing/2014/main" id="{E76233C6-A6CF-5706-53E8-9586F2461675}"/>
              </a:ext>
            </a:extLst>
          </p:cNvPr>
          <p:cNvSpPr txBox="1"/>
          <p:nvPr/>
        </p:nvSpPr>
        <p:spPr>
          <a:xfrm>
            <a:off x="2489399" y="1413988"/>
            <a:ext cx="1707715" cy="969496"/>
          </a:xfrm>
          <a:prstGeom prst="rect">
            <a:avLst/>
          </a:prstGeom>
          <a:noFill/>
        </p:spPr>
        <p:txBody>
          <a:bodyPr wrap="square" rtlCol="0">
            <a:spAutoFit/>
          </a:bodyPr>
          <a:lstStyle/>
          <a:p>
            <a:pPr algn="ctr"/>
            <a:r>
              <a:rPr lang="fr-FR" sz="1900" noProof="0" dirty="0">
                <a:solidFill>
                  <a:schemeClr val="bg1"/>
                </a:solidFill>
              </a:rPr>
              <a:t>Risque lié au changement climatique</a:t>
            </a:r>
          </a:p>
        </p:txBody>
      </p:sp>
      <p:sp>
        <p:nvSpPr>
          <p:cNvPr id="9" name="TextBox 8">
            <a:extLst>
              <a:ext uri="{FF2B5EF4-FFF2-40B4-BE49-F238E27FC236}">
                <a16:creationId xmlns:a16="http://schemas.microsoft.com/office/drawing/2014/main" id="{C20D72BF-5937-658D-0433-48310B546B9E}"/>
              </a:ext>
            </a:extLst>
          </p:cNvPr>
          <p:cNvSpPr txBox="1"/>
          <p:nvPr/>
        </p:nvSpPr>
        <p:spPr>
          <a:xfrm>
            <a:off x="2369768" y="3507228"/>
            <a:ext cx="1978566" cy="1554272"/>
          </a:xfrm>
          <a:prstGeom prst="rect">
            <a:avLst/>
          </a:prstGeom>
          <a:noFill/>
        </p:spPr>
        <p:txBody>
          <a:bodyPr wrap="square" rtlCol="0">
            <a:spAutoFit/>
          </a:bodyPr>
          <a:lstStyle/>
          <a:p>
            <a:pPr algn="ctr"/>
            <a:r>
              <a:rPr lang="fr-FR" sz="1900" noProof="0" dirty="0">
                <a:solidFill>
                  <a:schemeClr val="bg1"/>
                </a:solidFill>
              </a:rPr>
              <a:t>Risque climatique existant, basé sur le </a:t>
            </a:r>
            <a:r>
              <a:rPr lang="fr-FR" sz="1900" u="sng" noProof="0" dirty="0">
                <a:solidFill>
                  <a:schemeClr val="bg1"/>
                </a:solidFill>
              </a:rPr>
              <a:t>climat actuel</a:t>
            </a:r>
          </a:p>
        </p:txBody>
      </p:sp>
      <p:sp>
        <p:nvSpPr>
          <p:cNvPr id="10" name="TextBox 9">
            <a:extLst>
              <a:ext uri="{FF2B5EF4-FFF2-40B4-BE49-F238E27FC236}">
                <a16:creationId xmlns:a16="http://schemas.microsoft.com/office/drawing/2014/main" id="{876290F2-1A67-EB2B-F67D-7595F37201EE}"/>
              </a:ext>
            </a:extLst>
          </p:cNvPr>
          <p:cNvSpPr txBox="1"/>
          <p:nvPr/>
        </p:nvSpPr>
        <p:spPr>
          <a:xfrm>
            <a:off x="799947" y="3998529"/>
            <a:ext cx="1707715" cy="707886"/>
          </a:xfrm>
          <a:prstGeom prst="rect">
            <a:avLst/>
          </a:prstGeom>
          <a:noFill/>
        </p:spPr>
        <p:txBody>
          <a:bodyPr wrap="square" rtlCol="0">
            <a:spAutoFit/>
          </a:bodyPr>
          <a:lstStyle/>
          <a:p>
            <a:r>
              <a:rPr lang="fr-FR" sz="2000" b="1" noProof="0" dirty="0">
                <a:solidFill>
                  <a:schemeClr val="bg1">
                    <a:lumMod val="50000"/>
                  </a:schemeClr>
                </a:solidFill>
              </a:rPr>
              <a:t>Scénario de référence</a:t>
            </a:r>
          </a:p>
        </p:txBody>
      </p:sp>
      <p:sp>
        <p:nvSpPr>
          <p:cNvPr id="11" name="TextBox 10">
            <a:extLst>
              <a:ext uri="{FF2B5EF4-FFF2-40B4-BE49-F238E27FC236}">
                <a16:creationId xmlns:a16="http://schemas.microsoft.com/office/drawing/2014/main" id="{116DA825-5D37-446C-E447-9DBF9BB1FCBD}"/>
              </a:ext>
            </a:extLst>
          </p:cNvPr>
          <p:cNvSpPr txBox="1"/>
          <p:nvPr/>
        </p:nvSpPr>
        <p:spPr>
          <a:xfrm>
            <a:off x="1014608" y="1533767"/>
            <a:ext cx="1707715" cy="707886"/>
          </a:xfrm>
          <a:prstGeom prst="rect">
            <a:avLst/>
          </a:prstGeom>
          <a:noFill/>
        </p:spPr>
        <p:txBody>
          <a:bodyPr wrap="square" rtlCol="0">
            <a:spAutoFit/>
          </a:bodyPr>
          <a:lstStyle/>
          <a:p>
            <a:r>
              <a:rPr lang="fr-FR" sz="2000" b="1" noProof="0" dirty="0">
                <a:solidFill>
                  <a:schemeClr val="bg1">
                    <a:lumMod val="50000"/>
                  </a:schemeClr>
                </a:solidFill>
              </a:rPr>
              <a:t>Scénarios futurs</a:t>
            </a:r>
          </a:p>
        </p:txBody>
      </p:sp>
      <p:sp>
        <p:nvSpPr>
          <p:cNvPr id="12" name="TextBox 11">
            <a:extLst>
              <a:ext uri="{FF2B5EF4-FFF2-40B4-BE49-F238E27FC236}">
                <a16:creationId xmlns:a16="http://schemas.microsoft.com/office/drawing/2014/main" id="{2F797748-D1FE-F866-A7E4-2BD3A99B2FD9}"/>
              </a:ext>
            </a:extLst>
          </p:cNvPr>
          <p:cNvSpPr txBox="1"/>
          <p:nvPr/>
        </p:nvSpPr>
        <p:spPr>
          <a:xfrm>
            <a:off x="2369767" y="6116001"/>
            <a:ext cx="1978568" cy="400110"/>
          </a:xfrm>
          <a:prstGeom prst="rect">
            <a:avLst/>
          </a:prstGeom>
          <a:noFill/>
        </p:spPr>
        <p:txBody>
          <a:bodyPr wrap="square" rtlCol="0">
            <a:spAutoFit/>
          </a:bodyPr>
          <a:lstStyle/>
          <a:p>
            <a:pPr algn="ctr"/>
            <a:r>
              <a:rPr lang="fr-FR" sz="2000" b="1" noProof="0" dirty="0">
                <a:solidFill>
                  <a:schemeClr val="bg1">
                    <a:lumMod val="50000"/>
                  </a:schemeClr>
                </a:solidFill>
              </a:rPr>
              <a:t>Projet A</a:t>
            </a:r>
          </a:p>
        </p:txBody>
      </p:sp>
      <p:sp>
        <p:nvSpPr>
          <p:cNvPr id="13" name="Rectangle 12">
            <a:extLst>
              <a:ext uri="{FF2B5EF4-FFF2-40B4-BE49-F238E27FC236}">
                <a16:creationId xmlns:a16="http://schemas.microsoft.com/office/drawing/2014/main" id="{B64596AF-CA71-ACC3-6B8F-DC8595E1511A}"/>
              </a:ext>
            </a:extLst>
          </p:cNvPr>
          <p:cNvSpPr/>
          <p:nvPr/>
        </p:nvSpPr>
        <p:spPr>
          <a:xfrm>
            <a:off x="6993958" y="4099028"/>
            <a:ext cx="2019300" cy="1927294"/>
          </a:xfrm>
          <a:prstGeom prst="rect">
            <a:avLst/>
          </a:prstGeom>
          <a:solidFill>
            <a:srgbClr val="00C3E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3832" tIns="2601298" rIns="433832" bIns="1517567" numCol="1" spcCol="1270" anchor="ctr" anchorCtr="0">
            <a:noAutofit/>
          </a:bodyPr>
          <a:lstStyle/>
          <a:p>
            <a:pPr algn="ctr" defTabSz="2711450">
              <a:lnSpc>
                <a:spcPct val="90000"/>
              </a:lnSpc>
              <a:spcBef>
                <a:spcPct val="0"/>
              </a:spcBef>
              <a:spcAft>
                <a:spcPct val="35000"/>
              </a:spcAft>
            </a:pPr>
            <a:endParaRPr lang="fr-FR" sz="2000" noProof="0" dirty="0"/>
          </a:p>
        </p:txBody>
      </p:sp>
      <p:sp>
        <p:nvSpPr>
          <p:cNvPr id="14" name="Rectangle 13">
            <a:extLst>
              <a:ext uri="{FF2B5EF4-FFF2-40B4-BE49-F238E27FC236}">
                <a16:creationId xmlns:a16="http://schemas.microsoft.com/office/drawing/2014/main" id="{05CCCA97-0AD7-E256-2FD8-4C9E62BDC1ED}"/>
              </a:ext>
            </a:extLst>
          </p:cNvPr>
          <p:cNvSpPr/>
          <p:nvPr/>
        </p:nvSpPr>
        <p:spPr>
          <a:xfrm>
            <a:off x="7014951" y="667079"/>
            <a:ext cx="2019300" cy="3433322"/>
          </a:xfrm>
          <a:prstGeom prst="rect">
            <a:avLst/>
          </a:prstGeom>
          <a:solidFill>
            <a:srgbClr val="355EA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3832" tIns="2601298" rIns="433832" bIns="1517567" numCol="1" spcCol="1270" anchor="ctr" anchorCtr="0">
            <a:noAutofit/>
          </a:bodyPr>
          <a:lstStyle/>
          <a:p>
            <a:pPr algn="ctr" defTabSz="2711450">
              <a:lnSpc>
                <a:spcPct val="90000"/>
              </a:lnSpc>
              <a:spcBef>
                <a:spcPct val="0"/>
              </a:spcBef>
              <a:spcAft>
                <a:spcPct val="35000"/>
              </a:spcAft>
            </a:pPr>
            <a:endParaRPr lang="fr-FR" sz="6100" noProof="0" dirty="0"/>
          </a:p>
        </p:txBody>
      </p:sp>
      <p:sp>
        <p:nvSpPr>
          <p:cNvPr id="15" name="TextBox 14">
            <a:extLst>
              <a:ext uri="{FF2B5EF4-FFF2-40B4-BE49-F238E27FC236}">
                <a16:creationId xmlns:a16="http://schemas.microsoft.com/office/drawing/2014/main" id="{3EA591E8-E0A0-6586-4855-7866035E95AC}"/>
              </a:ext>
            </a:extLst>
          </p:cNvPr>
          <p:cNvSpPr txBox="1"/>
          <p:nvPr/>
        </p:nvSpPr>
        <p:spPr>
          <a:xfrm>
            <a:off x="7093066" y="1887710"/>
            <a:ext cx="1821084" cy="969496"/>
          </a:xfrm>
          <a:prstGeom prst="rect">
            <a:avLst/>
          </a:prstGeom>
          <a:noFill/>
        </p:spPr>
        <p:txBody>
          <a:bodyPr wrap="square" rtlCol="0">
            <a:spAutoFit/>
          </a:bodyPr>
          <a:lstStyle/>
          <a:p>
            <a:pPr algn="ctr"/>
            <a:r>
              <a:rPr lang="fr-FR" sz="1900" noProof="0" dirty="0">
                <a:solidFill>
                  <a:schemeClr val="bg1"/>
                </a:solidFill>
              </a:rPr>
              <a:t>Risque lié au changement climatique</a:t>
            </a:r>
          </a:p>
        </p:txBody>
      </p:sp>
      <p:sp>
        <p:nvSpPr>
          <p:cNvPr id="16" name="TextBox 15">
            <a:extLst>
              <a:ext uri="{FF2B5EF4-FFF2-40B4-BE49-F238E27FC236}">
                <a16:creationId xmlns:a16="http://schemas.microsoft.com/office/drawing/2014/main" id="{E08958B7-6E77-846D-58AA-2975B6E2EAD7}"/>
              </a:ext>
            </a:extLst>
          </p:cNvPr>
          <p:cNvSpPr txBox="1"/>
          <p:nvPr/>
        </p:nvSpPr>
        <p:spPr>
          <a:xfrm>
            <a:off x="7014952" y="4243654"/>
            <a:ext cx="1998306" cy="1554272"/>
          </a:xfrm>
          <a:prstGeom prst="rect">
            <a:avLst/>
          </a:prstGeom>
          <a:noFill/>
        </p:spPr>
        <p:txBody>
          <a:bodyPr wrap="square" rtlCol="0">
            <a:spAutoFit/>
          </a:bodyPr>
          <a:lstStyle/>
          <a:p>
            <a:pPr algn="ctr"/>
            <a:r>
              <a:rPr lang="fr-FR" sz="1900" noProof="0" dirty="0">
                <a:solidFill>
                  <a:schemeClr val="bg1"/>
                </a:solidFill>
              </a:rPr>
              <a:t>Risque climatique existant basé sur le </a:t>
            </a:r>
            <a:r>
              <a:rPr lang="fr-FR" sz="1900" u="sng" noProof="0" dirty="0">
                <a:solidFill>
                  <a:schemeClr val="bg1"/>
                </a:solidFill>
              </a:rPr>
              <a:t>climat actuel</a:t>
            </a:r>
          </a:p>
        </p:txBody>
      </p:sp>
      <p:sp>
        <p:nvSpPr>
          <p:cNvPr id="17" name="TextBox 16">
            <a:extLst>
              <a:ext uri="{FF2B5EF4-FFF2-40B4-BE49-F238E27FC236}">
                <a16:creationId xmlns:a16="http://schemas.microsoft.com/office/drawing/2014/main" id="{A7490ABD-27B3-62AA-8E94-0003586FEAB1}"/>
              </a:ext>
            </a:extLst>
          </p:cNvPr>
          <p:cNvSpPr txBox="1"/>
          <p:nvPr/>
        </p:nvSpPr>
        <p:spPr>
          <a:xfrm>
            <a:off x="7035946" y="6129590"/>
            <a:ext cx="1998306" cy="400110"/>
          </a:xfrm>
          <a:prstGeom prst="rect">
            <a:avLst/>
          </a:prstGeom>
          <a:noFill/>
        </p:spPr>
        <p:txBody>
          <a:bodyPr wrap="square" rtlCol="0">
            <a:spAutoFit/>
          </a:bodyPr>
          <a:lstStyle/>
          <a:p>
            <a:pPr algn="ctr"/>
            <a:r>
              <a:rPr lang="fr-FR" sz="2000" b="1" noProof="0" dirty="0">
                <a:solidFill>
                  <a:schemeClr val="bg1">
                    <a:lumMod val="50000"/>
                  </a:schemeClr>
                </a:solidFill>
              </a:rPr>
              <a:t>Projet B</a:t>
            </a:r>
          </a:p>
        </p:txBody>
      </p:sp>
      <p:sp>
        <p:nvSpPr>
          <p:cNvPr id="18" name="Left Brace 17">
            <a:extLst>
              <a:ext uri="{FF2B5EF4-FFF2-40B4-BE49-F238E27FC236}">
                <a16:creationId xmlns:a16="http://schemas.microsoft.com/office/drawing/2014/main" id="{84282C62-B8B7-9331-6471-0BCFD66EAE6D}"/>
              </a:ext>
            </a:extLst>
          </p:cNvPr>
          <p:cNvSpPr/>
          <p:nvPr/>
        </p:nvSpPr>
        <p:spPr>
          <a:xfrm>
            <a:off x="6220214" y="665706"/>
            <a:ext cx="583244" cy="5360617"/>
          </a:xfrm>
          <a:prstGeom prst="leftBrace">
            <a:avLst>
              <a:gd name="adj1" fmla="val 8333"/>
              <a:gd name="adj2" fmla="val 56969"/>
            </a:avLst>
          </a:prstGeom>
          <a:ln w="28575">
            <a:solidFill>
              <a:srgbClr val="76A3D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3" name="TextBox 2">
            <a:extLst>
              <a:ext uri="{FF2B5EF4-FFF2-40B4-BE49-F238E27FC236}">
                <a16:creationId xmlns:a16="http://schemas.microsoft.com/office/drawing/2014/main" id="{4FFD49F0-E653-A4B5-CDA5-C3989191E5E0}"/>
              </a:ext>
            </a:extLst>
          </p:cNvPr>
          <p:cNvSpPr txBox="1"/>
          <p:nvPr/>
        </p:nvSpPr>
        <p:spPr>
          <a:xfrm>
            <a:off x="9135750" y="4646636"/>
            <a:ext cx="1707715" cy="707886"/>
          </a:xfrm>
          <a:prstGeom prst="rect">
            <a:avLst/>
          </a:prstGeom>
          <a:noFill/>
        </p:spPr>
        <p:txBody>
          <a:bodyPr wrap="square" rtlCol="0">
            <a:spAutoFit/>
          </a:bodyPr>
          <a:lstStyle/>
          <a:p>
            <a:r>
              <a:rPr lang="fr-FR" sz="2000" b="1" noProof="0" dirty="0">
                <a:solidFill>
                  <a:schemeClr val="bg1">
                    <a:lumMod val="50000"/>
                  </a:schemeClr>
                </a:solidFill>
              </a:rPr>
              <a:t>Scénario de référence</a:t>
            </a:r>
          </a:p>
        </p:txBody>
      </p:sp>
      <p:sp>
        <p:nvSpPr>
          <p:cNvPr id="19" name="TextBox 18">
            <a:extLst>
              <a:ext uri="{FF2B5EF4-FFF2-40B4-BE49-F238E27FC236}">
                <a16:creationId xmlns:a16="http://schemas.microsoft.com/office/drawing/2014/main" id="{33201621-F0A3-67D5-B53C-2E1D1EC960AB}"/>
              </a:ext>
            </a:extLst>
          </p:cNvPr>
          <p:cNvSpPr txBox="1"/>
          <p:nvPr/>
        </p:nvSpPr>
        <p:spPr>
          <a:xfrm>
            <a:off x="9184708" y="2029797"/>
            <a:ext cx="1707715" cy="707886"/>
          </a:xfrm>
          <a:prstGeom prst="rect">
            <a:avLst/>
          </a:prstGeom>
          <a:noFill/>
        </p:spPr>
        <p:txBody>
          <a:bodyPr wrap="square" rtlCol="0">
            <a:spAutoFit/>
          </a:bodyPr>
          <a:lstStyle/>
          <a:p>
            <a:r>
              <a:rPr lang="fr-FR" sz="2000" b="1" noProof="0" dirty="0">
                <a:solidFill>
                  <a:schemeClr val="bg1">
                    <a:lumMod val="50000"/>
                  </a:schemeClr>
                </a:solidFill>
              </a:rPr>
              <a:t>Scénarios futurs</a:t>
            </a:r>
          </a:p>
        </p:txBody>
      </p:sp>
    </p:spTree>
    <p:extLst>
      <p:ext uri="{BB962C8B-B14F-4D97-AF65-F5344CB8AC3E}">
        <p14:creationId xmlns:p14="http://schemas.microsoft.com/office/powerpoint/2010/main" val="276533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1" grpId="0"/>
      <p:bldP spid="12" grpId="0"/>
      <p:bldP spid="13" grpId="0" animBg="1"/>
      <p:bldP spid="14" grpId="0" animBg="1"/>
      <p:bldP spid="17" grpId="0"/>
      <p:bldP spid="18" grpId="0" animBg="1"/>
      <p:bldP spid="3"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9.png">
            <a:extLst>
              <a:ext uri="{FF2B5EF4-FFF2-40B4-BE49-F238E27FC236}">
                <a16:creationId xmlns:a16="http://schemas.microsoft.com/office/drawing/2014/main" id="{13331C84-1222-4B4A-F59C-9E9B4C03951C}"/>
              </a:ext>
            </a:extLst>
          </p:cNvPr>
          <p:cNvPicPr/>
          <p:nvPr/>
        </p:nvPicPr>
        <p:blipFill>
          <a:blip r:embed="rId3"/>
          <a:srcRect/>
          <a:stretch>
            <a:fillRect/>
          </a:stretch>
        </p:blipFill>
        <p:spPr>
          <a:xfrm>
            <a:off x="596900" y="974743"/>
            <a:ext cx="7175438" cy="5753082"/>
          </a:xfrm>
          <a:prstGeom prst="rect">
            <a:avLst/>
          </a:prstGeom>
          <a:ln/>
        </p:spPr>
      </p:pic>
      <p:sp>
        <p:nvSpPr>
          <p:cNvPr id="7" name="Oval 6">
            <a:extLst>
              <a:ext uri="{FF2B5EF4-FFF2-40B4-BE49-F238E27FC236}">
                <a16:creationId xmlns:a16="http://schemas.microsoft.com/office/drawing/2014/main" id="{B3616291-6F68-064B-B69F-EB688DC1B97C}"/>
              </a:ext>
            </a:extLst>
          </p:cNvPr>
          <p:cNvSpPr/>
          <p:nvPr/>
        </p:nvSpPr>
        <p:spPr>
          <a:xfrm>
            <a:off x="699648" y="1880129"/>
            <a:ext cx="1583934" cy="69386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8" name="Oval 7">
            <a:extLst>
              <a:ext uri="{FF2B5EF4-FFF2-40B4-BE49-F238E27FC236}">
                <a16:creationId xmlns:a16="http://schemas.microsoft.com/office/drawing/2014/main" id="{BD95F2E3-0DCE-B540-B0B8-872767C845B3}"/>
              </a:ext>
            </a:extLst>
          </p:cNvPr>
          <p:cNvSpPr/>
          <p:nvPr/>
        </p:nvSpPr>
        <p:spPr>
          <a:xfrm>
            <a:off x="2386330" y="1880129"/>
            <a:ext cx="1583934" cy="69386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9" name="Oval 8">
            <a:extLst>
              <a:ext uri="{FF2B5EF4-FFF2-40B4-BE49-F238E27FC236}">
                <a16:creationId xmlns:a16="http://schemas.microsoft.com/office/drawing/2014/main" id="{F7DE98ED-B827-054F-B38B-A2EE1E3A2DF9}"/>
              </a:ext>
            </a:extLst>
          </p:cNvPr>
          <p:cNvSpPr/>
          <p:nvPr/>
        </p:nvSpPr>
        <p:spPr>
          <a:xfrm>
            <a:off x="4416980" y="1915990"/>
            <a:ext cx="1583934" cy="69386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10" name="Oval 9">
            <a:extLst>
              <a:ext uri="{FF2B5EF4-FFF2-40B4-BE49-F238E27FC236}">
                <a16:creationId xmlns:a16="http://schemas.microsoft.com/office/drawing/2014/main" id="{584054A6-34B2-ED4D-81BD-D5DB84419171}"/>
              </a:ext>
            </a:extLst>
          </p:cNvPr>
          <p:cNvSpPr/>
          <p:nvPr/>
        </p:nvSpPr>
        <p:spPr>
          <a:xfrm>
            <a:off x="6188404" y="1915990"/>
            <a:ext cx="1583934" cy="69386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5" name="TextBox 4">
            <a:extLst>
              <a:ext uri="{FF2B5EF4-FFF2-40B4-BE49-F238E27FC236}">
                <a16:creationId xmlns:a16="http://schemas.microsoft.com/office/drawing/2014/main" id="{1411A5F8-706D-454F-8FBA-2A6F69102B81}"/>
              </a:ext>
            </a:extLst>
          </p:cNvPr>
          <p:cNvSpPr txBox="1"/>
          <p:nvPr/>
        </p:nvSpPr>
        <p:spPr>
          <a:xfrm>
            <a:off x="663418" y="1973831"/>
            <a:ext cx="1583934" cy="646331"/>
          </a:xfrm>
          <a:prstGeom prst="rect">
            <a:avLst/>
          </a:prstGeom>
          <a:noFill/>
        </p:spPr>
        <p:txBody>
          <a:bodyPr wrap="square" rtlCol="0">
            <a:spAutoFit/>
          </a:bodyPr>
          <a:lstStyle/>
          <a:p>
            <a:pPr algn="ctr"/>
            <a:r>
              <a:rPr lang="fr-FR" sz="1200" b="1" noProof="0" dirty="0"/>
              <a:t>PHASE D’IDENTIFICATION DU PROJET</a:t>
            </a:r>
          </a:p>
        </p:txBody>
      </p:sp>
      <p:sp>
        <p:nvSpPr>
          <p:cNvPr id="11" name="TextBox 10">
            <a:extLst>
              <a:ext uri="{FF2B5EF4-FFF2-40B4-BE49-F238E27FC236}">
                <a16:creationId xmlns:a16="http://schemas.microsoft.com/office/drawing/2014/main" id="{497461D1-196E-454B-92EB-84FA63C01D0A}"/>
              </a:ext>
            </a:extLst>
          </p:cNvPr>
          <p:cNvSpPr txBox="1"/>
          <p:nvPr/>
        </p:nvSpPr>
        <p:spPr>
          <a:xfrm>
            <a:off x="2440060" y="2011931"/>
            <a:ext cx="1449830" cy="646331"/>
          </a:xfrm>
          <a:prstGeom prst="rect">
            <a:avLst/>
          </a:prstGeom>
          <a:solidFill>
            <a:schemeClr val="bg1"/>
          </a:solidFill>
        </p:spPr>
        <p:txBody>
          <a:bodyPr wrap="square" rtlCol="0">
            <a:spAutoFit/>
          </a:bodyPr>
          <a:lstStyle/>
          <a:p>
            <a:pPr algn="ctr"/>
            <a:r>
              <a:rPr lang="fr-FR" sz="1200" b="1" noProof="0" dirty="0"/>
              <a:t>PHASE D'ÉVALUATION DU PROJET</a:t>
            </a:r>
          </a:p>
        </p:txBody>
      </p:sp>
      <p:sp>
        <p:nvSpPr>
          <p:cNvPr id="12" name="TextBox 11">
            <a:extLst>
              <a:ext uri="{FF2B5EF4-FFF2-40B4-BE49-F238E27FC236}">
                <a16:creationId xmlns:a16="http://schemas.microsoft.com/office/drawing/2014/main" id="{21845B2A-5BCC-BE46-BF8A-849AB28A6169}"/>
              </a:ext>
            </a:extLst>
          </p:cNvPr>
          <p:cNvSpPr txBox="1"/>
          <p:nvPr/>
        </p:nvSpPr>
        <p:spPr>
          <a:xfrm>
            <a:off x="4363250" y="1985921"/>
            <a:ext cx="1449830" cy="646331"/>
          </a:xfrm>
          <a:prstGeom prst="rect">
            <a:avLst/>
          </a:prstGeom>
          <a:solidFill>
            <a:schemeClr val="bg1"/>
          </a:solidFill>
        </p:spPr>
        <p:txBody>
          <a:bodyPr wrap="square" rtlCol="0">
            <a:spAutoFit/>
          </a:bodyPr>
          <a:lstStyle/>
          <a:p>
            <a:pPr algn="ctr"/>
            <a:r>
              <a:rPr lang="fr-FR" sz="1200" b="1" noProof="0" dirty="0"/>
              <a:t>PHASE D'APPEL D'OFFRES ET DE CONTRAT</a:t>
            </a:r>
          </a:p>
        </p:txBody>
      </p:sp>
      <p:sp>
        <p:nvSpPr>
          <p:cNvPr id="13" name="TextBox 12">
            <a:extLst>
              <a:ext uri="{FF2B5EF4-FFF2-40B4-BE49-F238E27FC236}">
                <a16:creationId xmlns:a16="http://schemas.microsoft.com/office/drawing/2014/main" id="{3C943C21-8316-694A-9E83-18F4C9A75411}"/>
              </a:ext>
            </a:extLst>
          </p:cNvPr>
          <p:cNvSpPr txBox="1"/>
          <p:nvPr/>
        </p:nvSpPr>
        <p:spPr>
          <a:xfrm>
            <a:off x="6242134" y="2011931"/>
            <a:ext cx="1449830" cy="646331"/>
          </a:xfrm>
          <a:prstGeom prst="rect">
            <a:avLst/>
          </a:prstGeom>
          <a:noFill/>
        </p:spPr>
        <p:txBody>
          <a:bodyPr wrap="square" rtlCol="0">
            <a:spAutoFit/>
          </a:bodyPr>
          <a:lstStyle/>
          <a:p>
            <a:pPr algn="ctr"/>
            <a:r>
              <a:rPr lang="fr-FR" sz="1200" b="1" noProof="0" dirty="0"/>
              <a:t>PHASE DE GESTION DU CONTRAT</a:t>
            </a:r>
          </a:p>
        </p:txBody>
      </p:sp>
      <p:sp>
        <p:nvSpPr>
          <p:cNvPr id="14" name="TextBox 13">
            <a:extLst>
              <a:ext uri="{FF2B5EF4-FFF2-40B4-BE49-F238E27FC236}">
                <a16:creationId xmlns:a16="http://schemas.microsoft.com/office/drawing/2014/main" id="{74DB3FB5-484C-4145-B5D4-C14EBA3BB6D1}"/>
              </a:ext>
            </a:extLst>
          </p:cNvPr>
          <p:cNvSpPr txBox="1"/>
          <p:nvPr/>
        </p:nvSpPr>
        <p:spPr>
          <a:xfrm>
            <a:off x="663417" y="2926746"/>
            <a:ext cx="1481565" cy="646331"/>
          </a:xfrm>
          <a:prstGeom prst="rect">
            <a:avLst/>
          </a:prstGeom>
          <a:solidFill>
            <a:srgbClr val="CCE8F7"/>
          </a:solidFill>
        </p:spPr>
        <p:txBody>
          <a:bodyPr wrap="square" rtlCol="0">
            <a:spAutoFit/>
          </a:bodyPr>
          <a:lstStyle/>
          <a:p>
            <a:r>
              <a:rPr lang="fr-FR" sz="1200" noProof="0" dirty="0"/>
              <a:t>Effectuer un examen climatique de haut niveau</a:t>
            </a:r>
          </a:p>
        </p:txBody>
      </p:sp>
      <p:sp>
        <p:nvSpPr>
          <p:cNvPr id="16" name="TextBox 15">
            <a:extLst>
              <a:ext uri="{FF2B5EF4-FFF2-40B4-BE49-F238E27FC236}">
                <a16:creationId xmlns:a16="http://schemas.microsoft.com/office/drawing/2014/main" id="{DA5BC642-A918-D442-BE04-14E23E3BC07D}"/>
              </a:ext>
            </a:extLst>
          </p:cNvPr>
          <p:cNvSpPr txBox="1"/>
          <p:nvPr/>
        </p:nvSpPr>
        <p:spPr>
          <a:xfrm>
            <a:off x="2516341" y="3540534"/>
            <a:ext cx="1549021" cy="646331"/>
          </a:xfrm>
          <a:prstGeom prst="rect">
            <a:avLst/>
          </a:prstGeom>
          <a:solidFill>
            <a:srgbClr val="F8EB9C"/>
          </a:solidFill>
        </p:spPr>
        <p:txBody>
          <a:bodyPr wrap="square" rtlCol="0">
            <a:spAutoFit/>
          </a:bodyPr>
          <a:lstStyle/>
          <a:p>
            <a:r>
              <a:rPr lang="fr-FR" sz="1200" noProof="0" dirty="0"/>
              <a:t>Identifier et évaluer les options de résilience</a:t>
            </a:r>
          </a:p>
        </p:txBody>
      </p:sp>
      <p:sp>
        <p:nvSpPr>
          <p:cNvPr id="18" name="Rounded Rectangle 17">
            <a:extLst>
              <a:ext uri="{FF2B5EF4-FFF2-40B4-BE49-F238E27FC236}">
                <a16:creationId xmlns:a16="http://schemas.microsoft.com/office/drawing/2014/main" id="{04EE303E-A9A9-4C42-81BD-93CF1D29984A}"/>
              </a:ext>
            </a:extLst>
          </p:cNvPr>
          <p:cNvSpPr/>
          <p:nvPr/>
        </p:nvSpPr>
        <p:spPr>
          <a:xfrm>
            <a:off x="2481429" y="2920197"/>
            <a:ext cx="1583934" cy="499801"/>
          </a:xfrm>
          <a:prstGeom prst="roundRect">
            <a:avLst/>
          </a:prstGeom>
          <a:solidFill>
            <a:srgbClr val="F8EB9C"/>
          </a:solidFill>
          <a:ln>
            <a:solidFill>
              <a:srgbClr val="F8EB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noProof="0" dirty="0">
                <a:solidFill>
                  <a:schemeClr val="tx1">
                    <a:lumMod val="90000"/>
                    <a:lumOff val="10000"/>
                  </a:schemeClr>
                </a:solidFill>
              </a:rPr>
              <a:t>Réaliser une évaluation des risques climatiques</a:t>
            </a:r>
          </a:p>
        </p:txBody>
      </p:sp>
      <p:sp>
        <p:nvSpPr>
          <p:cNvPr id="19" name="TextBox 18">
            <a:extLst>
              <a:ext uri="{FF2B5EF4-FFF2-40B4-BE49-F238E27FC236}">
                <a16:creationId xmlns:a16="http://schemas.microsoft.com/office/drawing/2014/main" id="{E507E4E0-61A3-BF4B-B4A8-99508D841B0B}"/>
              </a:ext>
            </a:extLst>
          </p:cNvPr>
          <p:cNvSpPr txBox="1"/>
          <p:nvPr/>
        </p:nvSpPr>
        <p:spPr>
          <a:xfrm>
            <a:off x="4363250" y="2905648"/>
            <a:ext cx="1449830" cy="400110"/>
          </a:xfrm>
          <a:prstGeom prst="rect">
            <a:avLst/>
          </a:prstGeom>
          <a:solidFill>
            <a:srgbClr val="CCF1F5"/>
          </a:solidFill>
        </p:spPr>
        <p:txBody>
          <a:bodyPr wrap="square" rtlCol="0">
            <a:spAutoFit/>
          </a:bodyPr>
          <a:lstStyle/>
          <a:p>
            <a:r>
              <a:rPr lang="fr-FR" sz="1000" noProof="0" dirty="0"/>
              <a:t>Allouer le risque climatique</a:t>
            </a:r>
          </a:p>
        </p:txBody>
      </p:sp>
      <p:sp>
        <p:nvSpPr>
          <p:cNvPr id="20" name="TextBox 19">
            <a:extLst>
              <a:ext uri="{FF2B5EF4-FFF2-40B4-BE49-F238E27FC236}">
                <a16:creationId xmlns:a16="http://schemas.microsoft.com/office/drawing/2014/main" id="{E136A32C-6A6B-874E-8848-9583FC32CE3B}"/>
              </a:ext>
            </a:extLst>
          </p:cNvPr>
          <p:cNvSpPr txBox="1"/>
          <p:nvPr/>
        </p:nvSpPr>
        <p:spPr>
          <a:xfrm>
            <a:off x="4294158" y="3467100"/>
            <a:ext cx="1591456" cy="553998"/>
          </a:xfrm>
          <a:prstGeom prst="rect">
            <a:avLst/>
          </a:prstGeom>
          <a:solidFill>
            <a:srgbClr val="CCF1F5"/>
          </a:solidFill>
        </p:spPr>
        <p:txBody>
          <a:bodyPr wrap="square" rtlCol="0">
            <a:spAutoFit/>
          </a:bodyPr>
          <a:lstStyle/>
          <a:p>
            <a:r>
              <a:rPr lang="fr-FR" sz="1000" noProof="0" dirty="0"/>
              <a:t>Définir les exigences de performance résilientes au climat</a:t>
            </a:r>
          </a:p>
        </p:txBody>
      </p:sp>
      <p:sp>
        <p:nvSpPr>
          <p:cNvPr id="21" name="TextBox 20">
            <a:extLst>
              <a:ext uri="{FF2B5EF4-FFF2-40B4-BE49-F238E27FC236}">
                <a16:creationId xmlns:a16="http://schemas.microsoft.com/office/drawing/2014/main" id="{07981ED6-1AE8-0444-80F1-E6B666B683BF}"/>
              </a:ext>
            </a:extLst>
          </p:cNvPr>
          <p:cNvSpPr txBox="1"/>
          <p:nvPr/>
        </p:nvSpPr>
        <p:spPr>
          <a:xfrm>
            <a:off x="4294158" y="4189196"/>
            <a:ext cx="1599331" cy="553998"/>
          </a:xfrm>
          <a:prstGeom prst="rect">
            <a:avLst/>
          </a:prstGeom>
          <a:solidFill>
            <a:srgbClr val="CCF1F5"/>
          </a:solidFill>
        </p:spPr>
        <p:txBody>
          <a:bodyPr wrap="square" rtlCol="0">
            <a:spAutoFit/>
          </a:bodyPr>
          <a:lstStyle/>
          <a:p>
            <a:r>
              <a:rPr lang="fr-FR" sz="1000" noProof="0" dirty="0"/>
              <a:t>Créer des mécanismes d'ajustement pour les événements climatiques</a:t>
            </a:r>
          </a:p>
        </p:txBody>
      </p:sp>
      <p:sp>
        <p:nvSpPr>
          <p:cNvPr id="22" name="TextBox 21">
            <a:extLst>
              <a:ext uri="{FF2B5EF4-FFF2-40B4-BE49-F238E27FC236}">
                <a16:creationId xmlns:a16="http://schemas.microsoft.com/office/drawing/2014/main" id="{A433DB99-F7DA-ED4E-A070-7CC0518B4C38}"/>
              </a:ext>
            </a:extLst>
          </p:cNvPr>
          <p:cNvSpPr txBox="1"/>
          <p:nvPr/>
        </p:nvSpPr>
        <p:spPr>
          <a:xfrm>
            <a:off x="4363250" y="4911292"/>
            <a:ext cx="1449830" cy="553998"/>
          </a:xfrm>
          <a:prstGeom prst="rect">
            <a:avLst/>
          </a:prstGeom>
          <a:solidFill>
            <a:srgbClr val="CCF1F5"/>
          </a:solidFill>
        </p:spPr>
        <p:txBody>
          <a:bodyPr wrap="square" rtlCol="0">
            <a:spAutoFit/>
          </a:bodyPr>
          <a:lstStyle/>
          <a:p>
            <a:r>
              <a:rPr lang="fr-FR" sz="1000" noProof="0" dirty="0"/>
              <a:t>Définir des critères d'évaluation liés au climat</a:t>
            </a:r>
          </a:p>
        </p:txBody>
      </p:sp>
      <p:sp>
        <p:nvSpPr>
          <p:cNvPr id="23" name="TextBox 22">
            <a:extLst>
              <a:ext uri="{FF2B5EF4-FFF2-40B4-BE49-F238E27FC236}">
                <a16:creationId xmlns:a16="http://schemas.microsoft.com/office/drawing/2014/main" id="{B11BEB49-77E3-674F-84A2-C97FF7C70B4F}"/>
              </a:ext>
            </a:extLst>
          </p:cNvPr>
          <p:cNvSpPr txBox="1"/>
          <p:nvPr/>
        </p:nvSpPr>
        <p:spPr>
          <a:xfrm>
            <a:off x="4296073" y="5620438"/>
            <a:ext cx="1449830" cy="400110"/>
          </a:xfrm>
          <a:prstGeom prst="rect">
            <a:avLst/>
          </a:prstGeom>
          <a:solidFill>
            <a:srgbClr val="CCF1F5"/>
          </a:solidFill>
        </p:spPr>
        <p:txBody>
          <a:bodyPr wrap="square" rtlCol="0">
            <a:spAutoFit/>
          </a:bodyPr>
          <a:lstStyle/>
          <a:p>
            <a:r>
              <a:rPr lang="fr-FR" sz="1000" noProof="0" dirty="0"/>
              <a:t>Concevoir un projet résistant au climat</a:t>
            </a:r>
          </a:p>
        </p:txBody>
      </p:sp>
      <p:sp>
        <p:nvSpPr>
          <p:cNvPr id="24" name="TextBox 23">
            <a:extLst>
              <a:ext uri="{FF2B5EF4-FFF2-40B4-BE49-F238E27FC236}">
                <a16:creationId xmlns:a16="http://schemas.microsoft.com/office/drawing/2014/main" id="{09804A02-E290-0643-BB6F-E9AFA338D956}"/>
              </a:ext>
            </a:extLst>
          </p:cNvPr>
          <p:cNvSpPr txBox="1"/>
          <p:nvPr/>
        </p:nvSpPr>
        <p:spPr>
          <a:xfrm>
            <a:off x="6149527" y="3001755"/>
            <a:ext cx="1542437" cy="430887"/>
          </a:xfrm>
          <a:prstGeom prst="rect">
            <a:avLst/>
          </a:prstGeom>
          <a:solidFill>
            <a:srgbClr val="CCF6EE"/>
          </a:solidFill>
        </p:spPr>
        <p:txBody>
          <a:bodyPr wrap="square" rtlCol="0">
            <a:spAutoFit/>
          </a:bodyPr>
          <a:lstStyle/>
          <a:p>
            <a:r>
              <a:rPr lang="fr-FR" sz="1100" noProof="0" dirty="0"/>
              <a:t>Mettre en œuvre des mesures de résilience</a:t>
            </a:r>
          </a:p>
        </p:txBody>
      </p:sp>
      <p:sp>
        <p:nvSpPr>
          <p:cNvPr id="25" name="TextBox 24">
            <a:extLst>
              <a:ext uri="{FF2B5EF4-FFF2-40B4-BE49-F238E27FC236}">
                <a16:creationId xmlns:a16="http://schemas.microsoft.com/office/drawing/2014/main" id="{6528A650-3702-E04E-A643-3FB32C77FF94}"/>
              </a:ext>
            </a:extLst>
          </p:cNvPr>
          <p:cNvSpPr txBox="1"/>
          <p:nvPr/>
        </p:nvSpPr>
        <p:spPr>
          <a:xfrm>
            <a:off x="6180705" y="3610864"/>
            <a:ext cx="1599331" cy="400110"/>
          </a:xfrm>
          <a:prstGeom prst="rect">
            <a:avLst/>
          </a:prstGeom>
          <a:solidFill>
            <a:srgbClr val="CCF6EE"/>
          </a:solidFill>
        </p:spPr>
        <p:txBody>
          <a:bodyPr wrap="square" rtlCol="0">
            <a:spAutoFit/>
          </a:bodyPr>
          <a:lstStyle/>
          <a:p>
            <a:r>
              <a:rPr lang="fr-FR" sz="1000" noProof="0" dirty="0"/>
              <a:t>Rendre les opérations résilientes au climat</a:t>
            </a:r>
          </a:p>
        </p:txBody>
      </p:sp>
      <p:sp>
        <p:nvSpPr>
          <p:cNvPr id="26" name="TextBox 25">
            <a:extLst>
              <a:ext uri="{FF2B5EF4-FFF2-40B4-BE49-F238E27FC236}">
                <a16:creationId xmlns:a16="http://schemas.microsoft.com/office/drawing/2014/main" id="{1C94945B-A1A4-234E-917F-67E1714F491B}"/>
              </a:ext>
            </a:extLst>
          </p:cNvPr>
          <p:cNvSpPr txBox="1"/>
          <p:nvPr/>
        </p:nvSpPr>
        <p:spPr>
          <a:xfrm>
            <a:off x="6149527" y="4186865"/>
            <a:ext cx="1599331" cy="707886"/>
          </a:xfrm>
          <a:prstGeom prst="rect">
            <a:avLst/>
          </a:prstGeom>
          <a:solidFill>
            <a:srgbClr val="CCF6EE"/>
          </a:solidFill>
        </p:spPr>
        <p:txBody>
          <a:bodyPr wrap="square" rtlCol="0">
            <a:spAutoFit/>
          </a:bodyPr>
          <a:lstStyle/>
          <a:p>
            <a:r>
              <a:rPr lang="fr-FR" sz="1000" noProof="0" dirty="0"/>
              <a:t>Surveiller et évaluer les exigences de performance résilientes au climat</a:t>
            </a:r>
          </a:p>
        </p:txBody>
      </p:sp>
      <p:sp>
        <p:nvSpPr>
          <p:cNvPr id="27" name="TextBox 26">
            <a:extLst>
              <a:ext uri="{FF2B5EF4-FFF2-40B4-BE49-F238E27FC236}">
                <a16:creationId xmlns:a16="http://schemas.microsoft.com/office/drawing/2014/main" id="{134BC124-D2F6-7E46-ADB2-65CBFB4E6E84}"/>
              </a:ext>
            </a:extLst>
          </p:cNvPr>
          <p:cNvSpPr txBox="1"/>
          <p:nvPr/>
        </p:nvSpPr>
        <p:spPr>
          <a:xfrm>
            <a:off x="6154062" y="5070642"/>
            <a:ext cx="1618276" cy="553998"/>
          </a:xfrm>
          <a:prstGeom prst="rect">
            <a:avLst/>
          </a:prstGeom>
          <a:solidFill>
            <a:srgbClr val="CCF6EE"/>
          </a:solidFill>
        </p:spPr>
        <p:txBody>
          <a:bodyPr wrap="square" rtlCol="0">
            <a:spAutoFit/>
          </a:bodyPr>
          <a:lstStyle/>
          <a:p>
            <a:r>
              <a:rPr lang="fr-FR" sz="1000" noProof="0" dirty="0"/>
              <a:t>Gérer les modifications contractuelles liées au climat</a:t>
            </a:r>
          </a:p>
        </p:txBody>
      </p:sp>
      <p:sp>
        <p:nvSpPr>
          <p:cNvPr id="29" name="TextBox 28">
            <a:extLst>
              <a:ext uri="{FF2B5EF4-FFF2-40B4-BE49-F238E27FC236}">
                <a16:creationId xmlns:a16="http://schemas.microsoft.com/office/drawing/2014/main" id="{20654909-F614-D54A-97B1-3F8B5F4CBF76}"/>
              </a:ext>
            </a:extLst>
          </p:cNvPr>
          <p:cNvSpPr txBox="1"/>
          <p:nvPr/>
        </p:nvSpPr>
        <p:spPr>
          <a:xfrm>
            <a:off x="6149527" y="5800531"/>
            <a:ext cx="1449830" cy="707886"/>
          </a:xfrm>
          <a:prstGeom prst="rect">
            <a:avLst/>
          </a:prstGeom>
          <a:solidFill>
            <a:srgbClr val="CCF6EE"/>
          </a:solidFill>
        </p:spPr>
        <p:txBody>
          <a:bodyPr wrap="square" rtlCol="0">
            <a:spAutoFit/>
          </a:bodyPr>
          <a:lstStyle/>
          <a:p>
            <a:r>
              <a:rPr lang="fr-FR" sz="1000" noProof="0" dirty="0"/>
              <a:t>Intégrer la résilience climatique dans le processus de transfert/remise</a:t>
            </a:r>
          </a:p>
        </p:txBody>
      </p:sp>
      <p:sp>
        <p:nvSpPr>
          <p:cNvPr id="28" name="Rectangle: Rounded Corners 5">
            <a:extLst>
              <a:ext uri="{FF2B5EF4-FFF2-40B4-BE49-F238E27FC236}">
                <a16:creationId xmlns:a16="http://schemas.microsoft.com/office/drawing/2014/main" id="{AE04EA8C-B8A8-3B4D-A043-1C9A330A2B22}"/>
              </a:ext>
            </a:extLst>
          </p:cNvPr>
          <p:cNvSpPr/>
          <p:nvPr/>
        </p:nvSpPr>
        <p:spPr>
          <a:xfrm>
            <a:off x="596900" y="777240"/>
            <a:ext cx="3578860" cy="3749040"/>
          </a:xfrm>
          <a:prstGeom prst="round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30" name="Title 1">
            <a:extLst>
              <a:ext uri="{FF2B5EF4-FFF2-40B4-BE49-F238E27FC236}">
                <a16:creationId xmlns:a16="http://schemas.microsoft.com/office/drawing/2014/main" id="{2270D9A6-CF36-2B42-A425-893A062A0D1D}"/>
              </a:ext>
            </a:extLst>
          </p:cNvPr>
          <p:cNvSpPr>
            <a:spLocks noGrp="1"/>
          </p:cNvSpPr>
          <p:nvPr>
            <p:ph type="title"/>
          </p:nvPr>
        </p:nvSpPr>
        <p:spPr>
          <a:xfrm>
            <a:off x="596900" y="130175"/>
            <a:ext cx="9648700" cy="535531"/>
          </a:xfrm>
        </p:spPr>
        <p:txBody>
          <a:bodyPr/>
          <a:lstStyle/>
          <a:p>
            <a:r>
              <a:rPr lang="fr-FR" noProof="0" dirty="0"/>
              <a:t>Quand évaluer et traiter les Risques Climatiques?</a:t>
            </a:r>
          </a:p>
        </p:txBody>
      </p:sp>
    </p:spTree>
    <p:extLst>
      <p:ext uri="{BB962C8B-B14F-4D97-AF65-F5344CB8AC3E}">
        <p14:creationId xmlns:p14="http://schemas.microsoft.com/office/powerpoint/2010/main" val="3797543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Quand évaluer et traiter les Risques Climatiques ?</a:t>
            </a:r>
          </a:p>
        </p:txBody>
      </p:sp>
      <p:cxnSp>
        <p:nvCxnSpPr>
          <p:cNvPr id="3" name="Straight Arrow Connector 2">
            <a:extLst>
              <a:ext uri="{FF2B5EF4-FFF2-40B4-BE49-F238E27FC236}">
                <a16:creationId xmlns:a16="http://schemas.microsoft.com/office/drawing/2014/main" id="{E4A80A88-FA40-EB0C-7638-7936EED89897}"/>
              </a:ext>
            </a:extLst>
          </p:cNvPr>
          <p:cNvCxnSpPr>
            <a:cxnSpLocks/>
          </p:cNvCxnSpPr>
          <p:nvPr/>
        </p:nvCxnSpPr>
        <p:spPr>
          <a:xfrm flipV="1">
            <a:off x="2828707" y="1720095"/>
            <a:ext cx="7298870" cy="13652"/>
          </a:xfrm>
          <a:prstGeom prst="straightConnector1">
            <a:avLst/>
          </a:prstGeom>
          <a:ln w="34925">
            <a:solidFill>
              <a:srgbClr val="4472C4"/>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074E1F3-0E73-D9EC-76D9-1C7BCDB3A3A5}"/>
              </a:ext>
            </a:extLst>
          </p:cNvPr>
          <p:cNvSpPr txBox="1"/>
          <p:nvPr/>
        </p:nvSpPr>
        <p:spPr>
          <a:xfrm>
            <a:off x="4715691" y="1357589"/>
            <a:ext cx="5176931" cy="369332"/>
          </a:xfrm>
          <a:prstGeom prst="rect">
            <a:avLst/>
          </a:prstGeom>
          <a:noFill/>
        </p:spPr>
        <p:txBody>
          <a:bodyPr wrap="square" rtlCol="0">
            <a:spAutoFit/>
          </a:bodyPr>
          <a:lstStyle/>
          <a:p>
            <a:r>
              <a:rPr lang="fr-FR" noProof="0" dirty="0">
                <a:solidFill>
                  <a:schemeClr val="bg1">
                    <a:lumMod val="50000"/>
                  </a:schemeClr>
                </a:solidFill>
              </a:rPr>
              <a:t>Niveau de détail des données</a:t>
            </a:r>
          </a:p>
        </p:txBody>
      </p:sp>
      <p:sp>
        <p:nvSpPr>
          <p:cNvPr id="5" name="TextBox 4">
            <a:extLst>
              <a:ext uri="{FF2B5EF4-FFF2-40B4-BE49-F238E27FC236}">
                <a16:creationId xmlns:a16="http://schemas.microsoft.com/office/drawing/2014/main" id="{C08BE9CD-B98B-CB3E-2988-F795929C6933}"/>
              </a:ext>
            </a:extLst>
          </p:cNvPr>
          <p:cNvSpPr txBox="1"/>
          <p:nvPr/>
        </p:nvSpPr>
        <p:spPr>
          <a:xfrm>
            <a:off x="372908" y="1986101"/>
            <a:ext cx="1687291" cy="923330"/>
          </a:xfrm>
          <a:prstGeom prst="rect">
            <a:avLst/>
          </a:prstGeom>
          <a:noFill/>
        </p:spPr>
        <p:txBody>
          <a:bodyPr wrap="square" rtlCol="0">
            <a:spAutoFit/>
          </a:bodyPr>
          <a:lstStyle/>
          <a:p>
            <a:r>
              <a:rPr lang="fr-FR" b="1" noProof="0" dirty="0">
                <a:solidFill>
                  <a:schemeClr val="bg1">
                    <a:lumMod val="50000"/>
                  </a:schemeClr>
                </a:solidFill>
              </a:rPr>
              <a:t>Cycle de Projet Traditionnel</a:t>
            </a:r>
          </a:p>
        </p:txBody>
      </p:sp>
      <p:sp>
        <p:nvSpPr>
          <p:cNvPr id="11" name="TextBox 10">
            <a:extLst>
              <a:ext uri="{FF2B5EF4-FFF2-40B4-BE49-F238E27FC236}">
                <a16:creationId xmlns:a16="http://schemas.microsoft.com/office/drawing/2014/main" id="{79BD685E-EF52-EE37-98A6-2377ABECEFFD}"/>
              </a:ext>
            </a:extLst>
          </p:cNvPr>
          <p:cNvSpPr txBox="1"/>
          <p:nvPr/>
        </p:nvSpPr>
        <p:spPr>
          <a:xfrm>
            <a:off x="400445" y="3267370"/>
            <a:ext cx="1718874" cy="646331"/>
          </a:xfrm>
          <a:prstGeom prst="rect">
            <a:avLst/>
          </a:prstGeom>
          <a:noFill/>
        </p:spPr>
        <p:txBody>
          <a:bodyPr wrap="square" rtlCol="0">
            <a:spAutoFit/>
          </a:bodyPr>
          <a:lstStyle>
            <a:defPPr>
              <a:defRPr lang="nl-NL"/>
            </a:defPPr>
            <a:lvl1pPr>
              <a:defRPr b="1">
                <a:solidFill>
                  <a:schemeClr val="bg1">
                    <a:lumMod val="50000"/>
                  </a:schemeClr>
                </a:solidFill>
              </a:defRPr>
            </a:lvl1pPr>
          </a:lstStyle>
          <a:p>
            <a:r>
              <a:rPr lang="fr-FR" noProof="0" dirty="0"/>
              <a:t>Cycle de Projet PPP</a:t>
            </a:r>
          </a:p>
        </p:txBody>
      </p:sp>
      <p:sp>
        <p:nvSpPr>
          <p:cNvPr id="12" name="TextBox 11">
            <a:extLst>
              <a:ext uri="{FF2B5EF4-FFF2-40B4-BE49-F238E27FC236}">
                <a16:creationId xmlns:a16="http://schemas.microsoft.com/office/drawing/2014/main" id="{416D74E4-EAA6-4427-E378-FBD29090FEFC}"/>
              </a:ext>
            </a:extLst>
          </p:cNvPr>
          <p:cNvSpPr txBox="1"/>
          <p:nvPr/>
        </p:nvSpPr>
        <p:spPr>
          <a:xfrm>
            <a:off x="10326646" y="1528542"/>
            <a:ext cx="806310" cy="369332"/>
          </a:xfrm>
          <a:prstGeom prst="rect">
            <a:avLst/>
          </a:prstGeom>
          <a:noFill/>
        </p:spPr>
        <p:txBody>
          <a:bodyPr wrap="square" rtlCol="0">
            <a:spAutoFit/>
          </a:bodyPr>
          <a:lstStyle/>
          <a:p>
            <a:r>
              <a:rPr lang="fr-FR" noProof="0" dirty="0">
                <a:solidFill>
                  <a:schemeClr val="bg1">
                    <a:lumMod val="50000"/>
                  </a:schemeClr>
                </a:solidFill>
              </a:rPr>
              <a:t>Haut</a:t>
            </a:r>
          </a:p>
        </p:txBody>
      </p:sp>
      <p:sp>
        <p:nvSpPr>
          <p:cNvPr id="13" name="TextBox 12">
            <a:extLst>
              <a:ext uri="{FF2B5EF4-FFF2-40B4-BE49-F238E27FC236}">
                <a16:creationId xmlns:a16="http://schemas.microsoft.com/office/drawing/2014/main" id="{DFD2C53F-4E9E-C2AF-FE17-C22C0E968FDA}"/>
              </a:ext>
            </a:extLst>
          </p:cNvPr>
          <p:cNvSpPr txBox="1"/>
          <p:nvPr/>
        </p:nvSpPr>
        <p:spPr>
          <a:xfrm>
            <a:off x="2076039" y="1504529"/>
            <a:ext cx="806310" cy="369332"/>
          </a:xfrm>
          <a:prstGeom prst="rect">
            <a:avLst/>
          </a:prstGeom>
          <a:noFill/>
        </p:spPr>
        <p:txBody>
          <a:bodyPr wrap="square" rtlCol="0">
            <a:spAutoFit/>
          </a:bodyPr>
          <a:lstStyle/>
          <a:p>
            <a:r>
              <a:rPr lang="fr-FR" noProof="0" dirty="0">
                <a:solidFill>
                  <a:schemeClr val="bg1">
                    <a:lumMod val="50000"/>
                  </a:schemeClr>
                </a:solidFill>
              </a:rPr>
              <a:t>Bas</a:t>
            </a:r>
          </a:p>
        </p:txBody>
      </p:sp>
      <p:sp>
        <p:nvSpPr>
          <p:cNvPr id="14" name="Arrow: Pentagon 13">
            <a:extLst>
              <a:ext uri="{FF2B5EF4-FFF2-40B4-BE49-F238E27FC236}">
                <a16:creationId xmlns:a16="http://schemas.microsoft.com/office/drawing/2014/main" id="{891E51F3-66A5-018D-396C-A730F8239063}"/>
              </a:ext>
            </a:extLst>
          </p:cNvPr>
          <p:cNvSpPr/>
          <p:nvPr/>
        </p:nvSpPr>
        <p:spPr>
          <a:xfrm>
            <a:off x="2119319" y="2020348"/>
            <a:ext cx="2100957" cy="854837"/>
          </a:xfrm>
          <a:prstGeom prst="homePlate">
            <a:avLst/>
          </a:prstGeom>
          <a:solidFill>
            <a:srgbClr val="00C3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err="1"/>
              <a:t>Pré-faisabilité</a:t>
            </a:r>
            <a:endParaRPr lang="fr-FR" sz="1600" noProof="0" dirty="0"/>
          </a:p>
        </p:txBody>
      </p:sp>
      <p:sp>
        <p:nvSpPr>
          <p:cNvPr id="15" name="Arrow: Chevron 14">
            <a:extLst>
              <a:ext uri="{FF2B5EF4-FFF2-40B4-BE49-F238E27FC236}">
                <a16:creationId xmlns:a16="http://schemas.microsoft.com/office/drawing/2014/main" id="{6E739A43-B7C6-4D33-8EE1-BD86C0261BFC}"/>
              </a:ext>
            </a:extLst>
          </p:cNvPr>
          <p:cNvSpPr/>
          <p:nvPr/>
        </p:nvSpPr>
        <p:spPr>
          <a:xfrm>
            <a:off x="3865731" y="2020349"/>
            <a:ext cx="1986226" cy="858240"/>
          </a:xfrm>
          <a:prstGeom prst="chevron">
            <a:avLst/>
          </a:prstGeom>
          <a:solidFill>
            <a:srgbClr val="00AE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Faisabilité</a:t>
            </a:r>
            <a:endParaRPr lang="fr-FR" sz="1600" noProof="0" dirty="0">
              <a:solidFill>
                <a:schemeClr val="bg1"/>
              </a:solidFill>
            </a:endParaRPr>
          </a:p>
        </p:txBody>
      </p:sp>
      <p:sp>
        <p:nvSpPr>
          <p:cNvPr id="16" name="Arrow: Chevron 15">
            <a:extLst>
              <a:ext uri="{FF2B5EF4-FFF2-40B4-BE49-F238E27FC236}">
                <a16:creationId xmlns:a16="http://schemas.microsoft.com/office/drawing/2014/main" id="{717F1CAF-EEAF-7D99-5FD5-7B9ADD7E2848}"/>
              </a:ext>
            </a:extLst>
          </p:cNvPr>
          <p:cNvSpPr/>
          <p:nvPr/>
        </p:nvSpPr>
        <p:spPr>
          <a:xfrm>
            <a:off x="5501817" y="2020349"/>
            <a:ext cx="1986226" cy="859162"/>
          </a:xfrm>
          <a:prstGeom prst="chevron">
            <a:avLst/>
          </a:prstGeom>
          <a:solidFill>
            <a:srgbClr val="76A3D4"/>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600" noProof="0" dirty="0"/>
              <a:t>Conception détaillée</a:t>
            </a:r>
            <a:endParaRPr lang="fr-FR" sz="1600" noProof="0" dirty="0">
              <a:solidFill>
                <a:schemeClr val="bg1"/>
              </a:solidFill>
            </a:endParaRPr>
          </a:p>
        </p:txBody>
      </p:sp>
      <p:sp>
        <p:nvSpPr>
          <p:cNvPr id="17" name="Arrow: Chevron 16">
            <a:extLst>
              <a:ext uri="{FF2B5EF4-FFF2-40B4-BE49-F238E27FC236}">
                <a16:creationId xmlns:a16="http://schemas.microsoft.com/office/drawing/2014/main" id="{1A3A3148-7188-78AB-6804-4DD69CB4C48D}"/>
              </a:ext>
            </a:extLst>
          </p:cNvPr>
          <p:cNvSpPr/>
          <p:nvPr/>
        </p:nvSpPr>
        <p:spPr>
          <a:xfrm>
            <a:off x="7133497" y="2020349"/>
            <a:ext cx="2100957" cy="854837"/>
          </a:xfrm>
          <a:prstGeom prst="chevron">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Mise en œuvre</a:t>
            </a:r>
            <a:endParaRPr lang="fr-FR" sz="1600" noProof="0" dirty="0">
              <a:solidFill>
                <a:schemeClr val="bg1"/>
              </a:solidFill>
            </a:endParaRPr>
          </a:p>
        </p:txBody>
      </p:sp>
      <p:sp>
        <p:nvSpPr>
          <p:cNvPr id="23" name="Arrow: Chevron 22">
            <a:extLst>
              <a:ext uri="{FF2B5EF4-FFF2-40B4-BE49-F238E27FC236}">
                <a16:creationId xmlns:a16="http://schemas.microsoft.com/office/drawing/2014/main" id="{407108F7-89B7-DB0A-0DD4-973CBC61CA6C}"/>
              </a:ext>
            </a:extLst>
          </p:cNvPr>
          <p:cNvSpPr/>
          <p:nvPr/>
        </p:nvSpPr>
        <p:spPr>
          <a:xfrm>
            <a:off x="8879908" y="2020348"/>
            <a:ext cx="2091725" cy="854837"/>
          </a:xfrm>
          <a:prstGeom prst="chevron">
            <a:avLst/>
          </a:prstGeom>
          <a:solidFill>
            <a:srgbClr val="355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Suivi et évaluation</a:t>
            </a:r>
            <a:endParaRPr lang="fr-FR" sz="1600" noProof="0" dirty="0">
              <a:solidFill>
                <a:schemeClr val="bg1"/>
              </a:solidFill>
            </a:endParaRPr>
          </a:p>
        </p:txBody>
      </p:sp>
      <p:sp>
        <p:nvSpPr>
          <p:cNvPr id="7" name="TextBox 6">
            <a:extLst>
              <a:ext uri="{FF2B5EF4-FFF2-40B4-BE49-F238E27FC236}">
                <a16:creationId xmlns:a16="http://schemas.microsoft.com/office/drawing/2014/main" id="{A9B7A001-C106-2E8E-D0FA-19BF12810022}"/>
              </a:ext>
            </a:extLst>
          </p:cNvPr>
          <p:cNvSpPr txBox="1"/>
          <p:nvPr/>
        </p:nvSpPr>
        <p:spPr>
          <a:xfrm>
            <a:off x="424465" y="4662325"/>
            <a:ext cx="1874342" cy="646331"/>
          </a:xfrm>
          <a:prstGeom prst="rect">
            <a:avLst/>
          </a:prstGeom>
          <a:noFill/>
        </p:spPr>
        <p:txBody>
          <a:bodyPr wrap="square" rtlCol="0">
            <a:spAutoFit/>
          </a:bodyPr>
          <a:lstStyle/>
          <a:p>
            <a:r>
              <a:rPr lang="fr-FR" b="1" noProof="0" dirty="0">
                <a:solidFill>
                  <a:schemeClr val="bg1">
                    <a:lumMod val="50000"/>
                  </a:schemeClr>
                </a:solidFill>
              </a:rPr>
              <a:t>Processus du Manuel CRIO</a:t>
            </a:r>
          </a:p>
        </p:txBody>
      </p:sp>
      <p:sp>
        <p:nvSpPr>
          <p:cNvPr id="8" name="Rectangle: Rounded Corners 7">
            <a:extLst>
              <a:ext uri="{FF2B5EF4-FFF2-40B4-BE49-F238E27FC236}">
                <a16:creationId xmlns:a16="http://schemas.microsoft.com/office/drawing/2014/main" id="{40628EE2-9A81-7092-E6E5-CA9A841A1199}"/>
              </a:ext>
            </a:extLst>
          </p:cNvPr>
          <p:cNvSpPr/>
          <p:nvPr/>
        </p:nvSpPr>
        <p:spPr>
          <a:xfrm>
            <a:off x="2119319" y="4662325"/>
            <a:ext cx="1485034" cy="1014242"/>
          </a:xfrm>
          <a:prstGeom prst="roundRect">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Analyse préliminaire du risque climatique</a:t>
            </a:r>
          </a:p>
        </p:txBody>
      </p:sp>
      <p:sp>
        <p:nvSpPr>
          <p:cNvPr id="9" name="Rectangle: Rounded Corners 8">
            <a:extLst>
              <a:ext uri="{FF2B5EF4-FFF2-40B4-BE49-F238E27FC236}">
                <a16:creationId xmlns:a16="http://schemas.microsoft.com/office/drawing/2014/main" id="{DEDBB071-8FE9-6794-8262-7154161BA7AB}"/>
              </a:ext>
            </a:extLst>
          </p:cNvPr>
          <p:cNvSpPr/>
          <p:nvPr/>
        </p:nvSpPr>
        <p:spPr>
          <a:xfrm>
            <a:off x="3665136" y="4677305"/>
            <a:ext cx="1406024" cy="782750"/>
          </a:xfrm>
          <a:prstGeom prst="roundRect">
            <a:avLst/>
          </a:prstGeom>
          <a:solidFill>
            <a:schemeClr val="accent5">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Évaluation des risques climatiques</a:t>
            </a:r>
          </a:p>
        </p:txBody>
      </p:sp>
      <p:sp>
        <p:nvSpPr>
          <p:cNvPr id="10" name="Rectangle: Rounded Corners 9">
            <a:extLst>
              <a:ext uri="{FF2B5EF4-FFF2-40B4-BE49-F238E27FC236}">
                <a16:creationId xmlns:a16="http://schemas.microsoft.com/office/drawing/2014/main" id="{DFA4D5F1-BF4E-BA35-D68C-5C5C2D641319}"/>
              </a:ext>
            </a:extLst>
          </p:cNvPr>
          <p:cNvSpPr/>
          <p:nvPr/>
        </p:nvSpPr>
        <p:spPr>
          <a:xfrm>
            <a:off x="5142078" y="4638705"/>
            <a:ext cx="1654799" cy="821350"/>
          </a:xfrm>
          <a:prstGeom prst="roundRect">
            <a:avLst/>
          </a:prstGeom>
          <a:solidFill>
            <a:schemeClr val="accent5">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Évaluation des options de résilience</a:t>
            </a:r>
          </a:p>
        </p:txBody>
      </p:sp>
      <p:cxnSp>
        <p:nvCxnSpPr>
          <p:cNvPr id="18" name="Straight Arrow Connector 17">
            <a:extLst>
              <a:ext uri="{FF2B5EF4-FFF2-40B4-BE49-F238E27FC236}">
                <a16:creationId xmlns:a16="http://schemas.microsoft.com/office/drawing/2014/main" id="{21B142A7-2852-2C72-CEDB-4C161C85613C}"/>
              </a:ext>
            </a:extLst>
          </p:cNvPr>
          <p:cNvCxnSpPr>
            <a:cxnSpLocks/>
            <a:endCxn id="54" idx="2"/>
          </p:cNvCxnSpPr>
          <p:nvPr/>
        </p:nvCxnSpPr>
        <p:spPr>
          <a:xfrm flipV="1">
            <a:off x="3126242" y="3785225"/>
            <a:ext cx="56543" cy="794738"/>
          </a:xfrm>
          <a:prstGeom prst="straightConnector1">
            <a:avLst/>
          </a:prstGeom>
          <a:ln w="22225">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AC5769D-F15F-4441-B342-61DB845D878D}"/>
              </a:ext>
            </a:extLst>
          </p:cNvPr>
          <p:cNvCxnSpPr>
            <a:cxnSpLocks/>
            <a:stCxn id="9" idx="0"/>
          </p:cNvCxnSpPr>
          <p:nvPr/>
        </p:nvCxnSpPr>
        <p:spPr>
          <a:xfrm flipV="1">
            <a:off x="4368148" y="3855955"/>
            <a:ext cx="347543" cy="821350"/>
          </a:xfrm>
          <a:prstGeom prst="straightConnector1">
            <a:avLst/>
          </a:prstGeom>
          <a:ln w="22225">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64EE8667-C116-B2C6-540A-DFB3C400A278}"/>
              </a:ext>
            </a:extLst>
          </p:cNvPr>
          <p:cNvCxnSpPr>
            <a:cxnSpLocks/>
            <a:stCxn id="10" idx="0"/>
          </p:cNvCxnSpPr>
          <p:nvPr/>
        </p:nvCxnSpPr>
        <p:spPr>
          <a:xfrm flipH="1" flipV="1">
            <a:off x="5367984" y="3817357"/>
            <a:ext cx="601494" cy="821348"/>
          </a:xfrm>
          <a:prstGeom prst="straightConnector1">
            <a:avLst/>
          </a:prstGeom>
          <a:ln w="22225">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290BD17-ECFB-2FFB-DC87-BCB58DB71E70}"/>
              </a:ext>
            </a:extLst>
          </p:cNvPr>
          <p:cNvCxnSpPr>
            <a:cxnSpLocks/>
          </p:cNvCxnSpPr>
          <p:nvPr/>
        </p:nvCxnSpPr>
        <p:spPr>
          <a:xfrm flipV="1">
            <a:off x="7221880" y="3913701"/>
            <a:ext cx="1088743" cy="681970"/>
          </a:xfrm>
          <a:prstGeom prst="straightConnector1">
            <a:avLst/>
          </a:prstGeom>
          <a:ln w="22225">
            <a:solidFill>
              <a:srgbClr val="0070C0"/>
            </a:solidFill>
            <a:tailEnd type="triangle" w="lg" len="lg"/>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75FBF7F4-FF68-66E0-9BBC-FA43406002B4}"/>
              </a:ext>
            </a:extLst>
          </p:cNvPr>
          <p:cNvSpPr txBox="1"/>
          <p:nvPr/>
        </p:nvSpPr>
        <p:spPr>
          <a:xfrm>
            <a:off x="7560590" y="4422346"/>
            <a:ext cx="2512091" cy="646331"/>
          </a:xfrm>
          <a:prstGeom prst="rect">
            <a:avLst/>
          </a:prstGeom>
          <a:noFill/>
        </p:spPr>
        <p:txBody>
          <a:bodyPr wrap="square">
            <a:spAutoFit/>
          </a:bodyPr>
          <a:lstStyle/>
          <a:p>
            <a:r>
              <a:rPr lang="fr-FR" noProof="0" dirty="0"/>
              <a:t>Façon de faire passée généralement</a:t>
            </a:r>
          </a:p>
        </p:txBody>
      </p:sp>
      <p:sp>
        <p:nvSpPr>
          <p:cNvPr id="34" name="Right Brace 33">
            <a:extLst>
              <a:ext uri="{FF2B5EF4-FFF2-40B4-BE49-F238E27FC236}">
                <a16:creationId xmlns:a16="http://schemas.microsoft.com/office/drawing/2014/main" id="{3A652593-6883-EB8B-D80A-9E8700BB304E}"/>
              </a:ext>
            </a:extLst>
          </p:cNvPr>
          <p:cNvSpPr/>
          <p:nvPr/>
        </p:nvSpPr>
        <p:spPr>
          <a:xfrm rot="20363542">
            <a:off x="6778460" y="4218207"/>
            <a:ext cx="524876" cy="1331609"/>
          </a:xfrm>
          <a:prstGeom prst="rightBrace">
            <a:avLst>
              <a:gd name="adj1" fmla="val 8333"/>
              <a:gd name="adj2" fmla="val 34567"/>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sp>
        <p:nvSpPr>
          <p:cNvPr id="54" name="Arrow: Pentagon 9">
            <a:extLst>
              <a:ext uri="{FF2B5EF4-FFF2-40B4-BE49-F238E27FC236}">
                <a16:creationId xmlns:a16="http://schemas.microsoft.com/office/drawing/2014/main" id="{9AE7B32C-8AC2-0F10-E593-3A9234C819B1}"/>
              </a:ext>
            </a:extLst>
          </p:cNvPr>
          <p:cNvSpPr/>
          <p:nvPr/>
        </p:nvSpPr>
        <p:spPr>
          <a:xfrm>
            <a:off x="2321408" y="3258282"/>
            <a:ext cx="1986226" cy="526943"/>
          </a:xfrm>
          <a:prstGeom prst="homePlate">
            <a:avLst/>
          </a:prstGeom>
          <a:solidFill>
            <a:schemeClr val="accent2">
              <a:lumMod val="20000"/>
              <a:lumOff val="80000"/>
            </a:schemeClr>
          </a:solidFill>
          <a:ln>
            <a:solidFill>
              <a:schemeClr val="accent2"/>
            </a:solidFill>
          </a:ln>
        </p:spPr>
        <p:style>
          <a:lnRef idx="1">
            <a:schemeClr val="accent6"/>
          </a:lnRef>
          <a:fillRef idx="2">
            <a:schemeClr val="accent6"/>
          </a:fillRef>
          <a:effectRef idx="1">
            <a:schemeClr val="accent6"/>
          </a:effectRef>
          <a:fontRef idx="minor">
            <a:schemeClr val="dk1"/>
          </a:fontRef>
        </p:style>
        <p:txBody>
          <a:bodyPr rtlCol="0" anchor="ctr"/>
          <a:lstStyle/>
          <a:p>
            <a:pPr marL="228600"/>
            <a:r>
              <a:rPr lang="fr-FR" sz="1600" b="1" noProof="0" dirty="0"/>
              <a:t>Identification du Projet</a:t>
            </a:r>
            <a:endParaRPr lang="fr-FR" sz="1600" b="1" noProof="0" dirty="0">
              <a:solidFill>
                <a:schemeClr val="tx1"/>
              </a:solidFill>
              <a:latin typeface="+mj-lt"/>
            </a:endParaRPr>
          </a:p>
        </p:txBody>
      </p:sp>
      <p:sp>
        <p:nvSpPr>
          <p:cNvPr id="55" name="Arrow: Pentagon 10">
            <a:extLst>
              <a:ext uri="{FF2B5EF4-FFF2-40B4-BE49-F238E27FC236}">
                <a16:creationId xmlns:a16="http://schemas.microsoft.com/office/drawing/2014/main" id="{F69E7867-DB03-BC13-6072-2AC4AB1CF273}"/>
              </a:ext>
            </a:extLst>
          </p:cNvPr>
          <p:cNvSpPr/>
          <p:nvPr/>
        </p:nvSpPr>
        <p:spPr>
          <a:xfrm>
            <a:off x="4313444" y="3262297"/>
            <a:ext cx="1660534" cy="533436"/>
          </a:xfrm>
          <a:prstGeom prst="homePlate">
            <a:avLst/>
          </a:prstGeom>
          <a:solidFill>
            <a:schemeClr val="accent5">
              <a:lumMod val="20000"/>
              <a:lumOff val="80000"/>
            </a:schemeClr>
          </a:solidFill>
          <a:ln>
            <a:solidFill>
              <a:schemeClr val="accent5">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marL="228600"/>
            <a:r>
              <a:rPr lang="fr-FR" sz="1600" b="1" noProof="0" dirty="0"/>
              <a:t>Évaluation du Projet</a:t>
            </a:r>
            <a:endParaRPr lang="fr-FR" sz="1600" b="1" noProof="0" dirty="0">
              <a:solidFill>
                <a:schemeClr val="tx1"/>
              </a:solidFill>
              <a:latin typeface="+mj-lt"/>
            </a:endParaRPr>
          </a:p>
        </p:txBody>
      </p:sp>
      <p:sp>
        <p:nvSpPr>
          <p:cNvPr id="56" name="Arrow: Pentagon 11">
            <a:extLst>
              <a:ext uri="{FF2B5EF4-FFF2-40B4-BE49-F238E27FC236}">
                <a16:creationId xmlns:a16="http://schemas.microsoft.com/office/drawing/2014/main" id="{E965878C-4F00-FACA-C900-406F1B3BBF55}"/>
              </a:ext>
            </a:extLst>
          </p:cNvPr>
          <p:cNvSpPr/>
          <p:nvPr/>
        </p:nvSpPr>
        <p:spPr>
          <a:xfrm>
            <a:off x="6095998" y="3267370"/>
            <a:ext cx="2582631" cy="553167"/>
          </a:xfrm>
          <a:prstGeom prst="homePlate">
            <a:avLst/>
          </a:prstGeom>
          <a:solidFill>
            <a:schemeClr val="accent3">
              <a:lumMod val="20000"/>
              <a:lumOff val="80000"/>
            </a:schemeClr>
          </a:solidFill>
          <a:ln>
            <a:solidFill>
              <a:schemeClr val="accent3"/>
            </a:solidFill>
          </a:ln>
        </p:spPr>
        <p:style>
          <a:lnRef idx="1">
            <a:schemeClr val="accent6"/>
          </a:lnRef>
          <a:fillRef idx="2">
            <a:schemeClr val="accent6"/>
          </a:fillRef>
          <a:effectRef idx="1">
            <a:schemeClr val="accent6"/>
          </a:effectRef>
          <a:fontRef idx="minor">
            <a:schemeClr val="dk1"/>
          </a:fontRef>
        </p:style>
        <p:txBody>
          <a:bodyPr rtlCol="0" anchor="ctr"/>
          <a:lstStyle/>
          <a:p>
            <a:pPr marL="285750"/>
            <a:r>
              <a:rPr lang="fr-FR" sz="1600" b="1" noProof="0" dirty="0"/>
              <a:t>Appel d’Offres et Contrat</a:t>
            </a:r>
            <a:endParaRPr lang="fr-FR" sz="1600" b="1" noProof="0" dirty="0">
              <a:solidFill>
                <a:schemeClr val="tx1"/>
              </a:solidFill>
              <a:latin typeface="+mj-lt"/>
            </a:endParaRPr>
          </a:p>
        </p:txBody>
      </p:sp>
      <p:sp>
        <p:nvSpPr>
          <p:cNvPr id="57" name="Arrow: Pentagon 12">
            <a:extLst>
              <a:ext uri="{FF2B5EF4-FFF2-40B4-BE49-F238E27FC236}">
                <a16:creationId xmlns:a16="http://schemas.microsoft.com/office/drawing/2014/main" id="{A80934B1-D3D6-5387-1775-38EB91123123}"/>
              </a:ext>
            </a:extLst>
          </p:cNvPr>
          <p:cNvSpPr/>
          <p:nvPr/>
        </p:nvSpPr>
        <p:spPr>
          <a:xfrm>
            <a:off x="8536389" y="3267370"/>
            <a:ext cx="2435244" cy="550658"/>
          </a:xfrm>
          <a:prstGeom prst="homePlate">
            <a:avLst/>
          </a:prstGeom>
          <a:solidFill>
            <a:schemeClr val="accent4">
              <a:lumMod val="20000"/>
              <a:lumOff val="80000"/>
            </a:schemeClr>
          </a:solidFill>
          <a:ln>
            <a:solidFill>
              <a:schemeClr val="accent4"/>
            </a:solidFill>
          </a:ln>
        </p:spPr>
        <p:style>
          <a:lnRef idx="1">
            <a:schemeClr val="accent6"/>
          </a:lnRef>
          <a:fillRef idx="2">
            <a:schemeClr val="accent6"/>
          </a:fillRef>
          <a:effectRef idx="1">
            <a:schemeClr val="accent6"/>
          </a:effectRef>
          <a:fontRef idx="minor">
            <a:schemeClr val="dk1"/>
          </a:fontRef>
        </p:style>
        <p:txBody>
          <a:bodyPr rtlCol="0" anchor="ctr"/>
          <a:lstStyle/>
          <a:p>
            <a:pPr marL="285750"/>
            <a:r>
              <a:rPr lang="fr-FR" sz="1600" b="1" noProof="0" dirty="0"/>
              <a:t>Gestion du Contrat</a:t>
            </a:r>
            <a:endParaRPr lang="fr-FR" sz="1600" b="1" noProof="0" dirty="0">
              <a:solidFill>
                <a:schemeClr val="tx1"/>
              </a:solidFill>
              <a:latin typeface="+mj-lt"/>
            </a:endParaRPr>
          </a:p>
        </p:txBody>
      </p:sp>
      <p:sp>
        <p:nvSpPr>
          <p:cNvPr id="58" name="Oval 57">
            <a:extLst>
              <a:ext uri="{FF2B5EF4-FFF2-40B4-BE49-F238E27FC236}">
                <a16:creationId xmlns:a16="http://schemas.microsoft.com/office/drawing/2014/main" id="{25B09E8C-8CD9-690A-903C-06735C4C57D1}"/>
              </a:ext>
            </a:extLst>
          </p:cNvPr>
          <p:cNvSpPr/>
          <p:nvPr/>
        </p:nvSpPr>
        <p:spPr>
          <a:xfrm>
            <a:off x="1987547" y="3262297"/>
            <a:ext cx="551029" cy="527029"/>
          </a:xfrm>
          <a:prstGeom prst="ellipse">
            <a:avLst/>
          </a:prstGeom>
          <a:solidFill>
            <a:schemeClr val="accent2">
              <a:lumMod val="20000"/>
              <a:lumOff val="8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ln>
                  <a:solidFill>
                    <a:schemeClr val="accent2"/>
                  </a:solidFill>
                </a:ln>
                <a:solidFill>
                  <a:schemeClr val="accent2"/>
                </a:solidFill>
                <a:latin typeface="+mj-lt"/>
              </a:rPr>
              <a:t>1</a:t>
            </a:r>
          </a:p>
        </p:txBody>
      </p:sp>
      <p:sp>
        <p:nvSpPr>
          <p:cNvPr id="59" name="Oval 58">
            <a:extLst>
              <a:ext uri="{FF2B5EF4-FFF2-40B4-BE49-F238E27FC236}">
                <a16:creationId xmlns:a16="http://schemas.microsoft.com/office/drawing/2014/main" id="{55AC1187-34CF-BAAE-C908-EB35B19FD38B}"/>
              </a:ext>
            </a:extLst>
          </p:cNvPr>
          <p:cNvSpPr/>
          <p:nvPr/>
        </p:nvSpPr>
        <p:spPr>
          <a:xfrm>
            <a:off x="4005106" y="3265500"/>
            <a:ext cx="494656" cy="527029"/>
          </a:xfrm>
          <a:prstGeom prst="ellipse">
            <a:avLst/>
          </a:prstGeom>
          <a:solidFill>
            <a:schemeClr val="accent5">
              <a:lumMod val="20000"/>
              <a:lumOff val="80000"/>
            </a:schemeClr>
          </a:solidFill>
          <a:ln w="190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solidFill>
                  <a:schemeClr val="accent5">
                    <a:lumMod val="50000"/>
                  </a:schemeClr>
                </a:solidFill>
                <a:latin typeface="+mj-lt"/>
              </a:rPr>
              <a:t>2</a:t>
            </a:r>
          </a:p>
        </p:txBody>
      </p:sp>
      <p:sp>
        <p:nvSpPr>
          <p:cNvPr id="60" name="Oval 59">
            <a:extLst>
              <a:ext uri="{FF2B5EF4-FFF2-40B4-BE49-F238E27FC236}">
                <a16:creationId xmlns:a16="http://schemas.microsoft.com/office/drawing/2014/main" id="{000EE92C-4EB0-D8EF-DE2A-4B68941C5885}"/>
              </a:ext>
            </a:extLst>
          </p:cNvPr>
          <p:cNvSpPr/>
          <p:nvPr/>
        </p:nvSpPr>
        <p:spPr>
          <a:xfrm>
            <a:off x="5787660" y="3279184"/>
            <a:ext cx="494656" cy="527029"/>
          </a:xfrm>
          <a:prstGeom prst="ellipse">
            <a:avLst/>
          </a:prstGeom>
          <a:solidFill>
            <a:schemeClr val="accent3">
              <a:lumMod val="20000"/>
              <a:lumOff val="8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solidFill>
                  <a:schemeClr val="accent3"/>
                </a:solidFill>
                <a:latin typeface="+mj-lt"/>
              </a:rPr>
              <a:t>3</a:t>
            </a:r>
          </a:p>
        </p:txBody>
      </p:sp>
      <p:sp>
        <p:nvSpPr>
          <p:cNvPr id="61" name="Oval 60">
            <a:extLst>
              <a:ext uri="{FF2B5EF4-FFF2-40B4-BE49-F238E27FC236}">
                <a16:creationId xmlns:a16="http://schemas.microsoft.com/office/drawing/2014/main" id="{57CCBBE4-4432-202B-D980-409F055CEA33}"/>
              </a:ext>
            </a:extLst>
          </p:cNvPr>
          <p:cNvSpPr/>
          <p:nvPr/>
        </p:nvSpPr>
        <p:spPr>
          <a:xfrm>
            <a:off x="8183975" y="3294808"/>
            <a:ext cx="494655" cy="527029"/>
          </a:xfrm>
          <a:prstGeom prst="ellipse">
            <a:avLst/>
          </a:prstGeom>
          <a:solidFill>
            <a:schemeClr val="accent4">
              <a:lumMod val="20000"/>
              <a:lumOff val="80000"/>
            </a:schemeClr>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solidFill>
                  <a:schemeClr val="accent4"/>
                </a:solidFill>
                <a:latin typeface="+mj-lt"/>
              </a:rPr>
              <a:t>4</a:t>
            </a:r>
          </a:p>
        </p:txBody>
      </p:sp>
    </p:spTree>
    <p:extLst>
      <p:ext uri="{BB962C8B-B14F-4D97-AF65-F5344CB8AC3E}">
        <p14:creationId xmlns:p14="http://schemas.microsoft.com/office/powerpoint/2010/main" val="4184053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31" grpId="0"/>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350BD-6697-879C-55C8-952AFDB146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E1B047-025A-1654-9B85-530CD74C69EA}"/>
              </a:ext>
            </a:extLst>
          </p:cNvPr>
          <p:cNvSpPr>
            <a:spLocks noGrp="1"/>
          </p:cNvSpPr>
          <p:nvPr>
            <p:ph type="title"/>
          </p:nvPr>
        </p:nvSpPr>
        <p:spPr/>
        <p:txBody>
          <a:bodyPr/>
          <a:lstStyle/>
          <a:p>
            <a:r>
              <a:rPr lang="fr-FR" noProof="0" dirty="0"/>
              <a:t>Quand évaluer et traiter les risques climatiques ?</a:t>
            </a:r>
          </a:p>
        </p:txBody>
      </p:sp>
      <p:cxnSp>
        <p:nvCxnSpPr>
          <p:cNvPr id="3" name="Straight Arrow Connector 2">
            <a:extLst>
              <a:ext uri="{FF2B5EF4-FFF2-40B4-BE49-F238E27FC236}">
                <a16:creationId xmlns:a16="http://schemas.microsoft.com/office/drawing/2014/main" id="{CEE74926-0DED-59A7-1D84-ABE1406D831F}"/>
              </a:ext>
            </a:extLst>
          </p:cNvPr>
          <p:cNvCxnSpPr>
            <a:cxnSpLocks/>
          </p:cNvCxnSpPr>
          <p:nvPr/>
        </p:nvCxnSpPr>
        <p:spPr>
          <a:xfrm flipV="1">
            <a:off x="2828707" y="933016"/>
            <a:ext cx="7298870" cy="13652"/>
          </a:xfrm>
          <a:prstGeom prst="straightConnector1">
            <a:avLst/>
          </a:prstGeom>
          <a:ln w="34925">
            <a:solidFill>
              <a:srgbClr val="4472C4"/>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87F0AAA-7492-A546-3421-F5A6F4B9634D}"/>
              </a:ext>
            </a:extLst>
          </p:cNvPr>
          <p:cNvSpPr txBox="1"/>
          <p:nvPr/>
        </p:nvSpPr>
        <p:spPr>
          <a:xfrm>
            <a:off x="4734614" y="563684"/>
            <a:ext cx="5176931" cy="369332"/>
          </a:xfrm>
          <a:prstGeom prst="rect">
            <a:avLst/>
          </a:prstGeom>
          <a:noFill/>
        </p:spPr>
        <p:txBody>
          <a:bodyPr wrap="square" rtlCol="0">
            <a:spAutoFit/>
          </a:bodyPr>
          <a:lstStyle/>
          <a:p>
            <a:r>
              <a:rPr lang="fr-FR" noProof="0" dirty="0">
                <a:solidFill>
                  <a:schemeClr val="bg1">
                    <a:lumMod val="50000"/>
                  </a:schemeClr>
                </a:solidFill>
              </a:rPr>
              <a:t>Niveau de détail des données</a:t>
            </a:r>
          </a:p>
        </p:txBody>
      </p:sp>
      <p:sp>
        <p:nvSpPr>
          <p:cNvPr id="12" name="TextBox 11">
            <a:extLst>
              <a:ext uri="{FF2B5EF4-FFF2-40B4-BE49-F238E27FC236}">
                <a16:creationId xmlns:a16="http://schemas.microsoft.com/office/drawing/2014/main" id="{058F34E9-EED7-7B40-19A7-2BBFF9E31D85}"/>
              </a:ext>
            </a:extLst>
          </p:cNvPr>
          <p:cNvSpPr txBox="1"/>
          <p:nvPr/>
        </p:nvSpPr>
        <p:spPr>
          <a:xfrm>
            <a:off x="10326646" y="741463"/>
            <a:ext cx="806310" cy="369332"/>
          </a:xfrm>
          <a:prstGeom prst="rect">
            <a:avLst/>
          </a:prstGeom>
          <a:noFill/>
        </p:spPr>
        <p:txBody>
          <a:bodyPr wrap="square" rtlCol="0">
            <a:spAutoFit/>
          </a:bodyPr>
          <a:lstStyle/>
          <a:p>
            <a:r>
              <a:rPr lang="fr-FR" noProof="0" dirty="0">
                <a:solidFill>
                  <a:schemeClr val="bg1">
                    <a:lumMod val="50000"/>
                  </a:schemeClr>
                </a:solidFill>
              </a:rPr>
              <a:t>Haut</a:t>
            </a:r>
          </a:p>
        </p:txBody>
      </p:sp>
      <p:sp>
        <p:nvSpPr>
          <p:cNvPr id="13" name="TextBox 12">
            <a:extLst>
              <a:ext uri="{FF2B5EF4-FFF2-40B4-BE49-F238E27FC236}">
                <a16:creationId xmlns:a16="http://schemas.microsoft.com/office/drawing/2014/main" id="{147B59D1-B231-DD23-339C-63F970C628A1}"/>
              </a:ext>
            </a:extLst>
          </p:cNvPr>
          <p:cNvSpPr txBox="1"/>
          <p:nvPr/>
        </p:nvSpPr>
        <p:spPr>
          <a:xfrm>
            <a:off x="2076039" y="717450"/>
            <a:ext cx="806310" cy="369332"/>
          </a:xfrm>
          <a:prstGeom prst="rect">
            <a:avLst/>
          </a:prstGeom>
          <a:noFill/>
        </p:spPr>
        <p:txBody>
          <a:bodyPr wrap="square" rtlCol="0">
            <a:spAutoFit/>
          </a:bodyPr>
          <a:lstStyle/>
          <a:p>
            <a:r>
              <a:rPr lang="fr-FR" noProof="0" dirty="0">
                <a:solidFill>
                  <a:schemeClr val="bg1">
                    <a:lumMod val="50000"/>
                  </a:schemeClr>
                </a:solidFill>
              </a:rPr>
              <a:t>Bas</a:t>
            </a:r>
          </a:p>
        </p:txBody>
      </p:sp>
      <p:sp>
        <p:nvSpPr>
          <p:cNvPr id="7" name="TextBox 6">
            <a:extLst>
              <a:ext uri="{FF2B5EF4-FFF2-40B4-BE49-F238E27FC236}">
                <a16:creationId xmlns:a16="http://schemas.microsoft.com/office/drawing/2014/main" id="{45B1D3C3-953B-FC1A-E7C0-27174A165C6C}"/>
              </a:ext>
            </a:extLst>
          </p:cNvPr>
          <p:cNvSpPr txBox="1"/>
          <p:nvPr/>
        </p:nvSpPr>
        <p:spPr>
          <a:xfrm>
            <a:off x="1295455" y="5988408"/>
            <a:ext cx="1874342" cy="369332"/>
          </a:xfrm>
          <a:prstGeom prst="rect">
            <a:avLst/>
          </a:prstGeom>
          <a:noFill/>
        </p:spPr>
        <p:txBody>
          <a:bodyPr wrap="square" rtlCol="0">
            <a:spAutoFit/>
          </a:bodyPr>
          <a:lstStyle/>
          <a:p>
            <a:r>
              <a:rPr lang="fr-FR" b="1" noProof="0" dirty="0">
                <a:solidFill>
                  <a:schemeClr val="bg1">
                    <a:lumMod val="50000"/>
                  </a:schemeClr>
                </a:solidFill>
              </a:rPr>
              <a:t>Idéalement?</a:t>
            </a:r>
          </a:p>
        </p:txBody>
      </p:sp>
      <p:sp>
        <p:nvSpPr>
          <p:cNvPr id="8" name="Rectangle: Rounded Corners 7">
            <a:extLst>
              <a:ext uri="{FF2B5EF4-FFF2-40B4-BE49-F238E27FC236}">
                <a16:creationId xmlns:a16="http://schemas.microsoft.com/office/drawing/2014/main" id="{7C817382-1D5B-9920-317C-5D688EB6EDC2}"/>
              </a:ext>
            </a:extLst>
          </p:cNvPr>
          <p:cNvSpPr/>
          <p:nvPr/>
        </p:nvSpPr>
        <p:spPr>
          <a:xfrm>
            <a:off x="3202456" y="5834648"/>
            <a:ext cx="1953747" cy="799072"/>
          </a:xfrm>
          <a:prstGeom prst="roundRect">
            <a:avLst/>
          </a:prstGeom>
          <a:gradFill flip="none" rotWithShape="1">
            <a:gsLst>
              <a:gs pos="0">
                <a:schemeClr val="accent4">
                  <a:lumMod val="20000"/>
                  <a:lumOff val="80000"/>
                </a:schemeClr>
              </a:gs>
              <a:gs pos="50000">
                <a:schemeClr val="accent2">
                  <a:lumMod val="20000"/>
                  <a:lumOff val="80000"/>
                  <a:shade val="67500"/>
                  <a:satMod val="115000"/>
                </a:schemeClr>
              </a:gs>
              <a:gs pos="100000">
                <a:schemeClr val="accent2">
                  <a:lumMod val="20000"/>
                  <a:lumOff val="80000"/>
                  <a:shade val="100000"/>
                  <a:satMod val="115000"/>
                </a:schemeClr>
              </a:gs>
            </a:gsLst>
            <a:lin ang="10800000" scaled="1"/>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Analyse préliminaire du risque climatique</a:t>
            </a:r>
          </a:p>
        </p:txBody>
      </p:sp>
      <p:sp>
        <p:nvSpPr>
          <p:cNvPr id="9" name="Rectangle: Rounded Corners 8">
            <a:extLst>
              <a:ext uri="{FF2B5EF4-FFF2-40B4-BE49-F238E27FC236}">
                <a16:creationId xmlns:a16="http://schemas.microsoft.com/office/drawing/2014/main" id="{994A3C22-96E0-7A02-51E2-7BAA17872027}"/>
              </a:ext>
            </a:extLst>
          </p:cNvPr>
          <p:cNvSpPr/>
          <p:nvPr/>
        </p:nvSpPr>
        <p:spPr>
          <a:xfrm>
            <a:off x="6376092" y="5826632"/>
            <a:ext cx="1508126" cy="782750"/>
          </a:xfrm>
          <a:prstGeom prst="roundRect">
            <a:avLst/>
          </a:prstGeom>
          <a:gradFill flip="none" rotWithShape="1">
            <a:gsLst>
              <a:gs pos="0">
                <a:schemeClr val="accent4">
                  <a:lumMod val="20000"/>
                  <a:lumOff val="80000"/>
                </a:schemeClr>
              </a:gs>
              <a:gs pos="50000">
                <a:schemeClr val="accent2">
                  <a:lumMod val="20000"/>
                  <a:lumOff val="80000"/>
                  <a:shade val="67500"/>
                  <a:satMod val="115000"/>
                </a:schemeClr>
              </a:gs>
              <a:gs pos="100000">
                <a:schemeClr val="accent2">
                  <a:lumMod val="20000"/>
                  <a:lumOff val="80000"/>
                  <a:shade val="100000"/>
                  <a:satMod val="115000"/>
                </a:schemeClr>
              </a:gs>
            </a:gsLst>
            <a:lin ang="10800000" scaled="1"/>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Évaluation des Risques Climatiques</a:t>
            </a:r>
          </a:p>
        </p:txBody>
      </p:sp>
      <p:sp>
        <p:nvSpPr>
          <p:cNvPr id="10" name="Rectangle: Rounded Corners 9">
            <a:extLst>
              <a:ext uri="{FF2B5EF4-FFF2-40B4-BE49-F238E27FC236}">
                <a16:creationId xmlns:a16="http://schemas.microsoft.com/office/drawing/2014/main" id="{3863E6FE-82C2-94A0-3BAE-7337472F2656}"/>
              </a:ext>
            </a:extLst>
          </p:cNvPr>
          <p:cNvSpPr/>
          <p:nvPr/>
        </p:nvSpPr>
        <p:spPr>
          <a:xfrm>
            <a:off x="9320781" y="5839157"/>
            <a:ext cx="1506314" cy="782751"/>
          </a:xfrm>
          <a:prstGeom prst="roundRect">
            <a:avLst/>
          </a:prstGeom>
          <a:gradFill flip="none" rotWithShape="1">
            <a:gsLst>
              <a:gs pos="0">
                <a:schemeClr val="accent4">
                  <a:lumMod val="20000"/>
                  <a:lumOff val="80000"/>
                </a:schemeClr>
              </a:gs>
              <a:gs pos="50000">
                <a:schemeClr val="accent2">
                  <a:lumMod val="20000"/>
                  <a:lumOff val="80000"/>
                  <a:shade val="67500"/>
                  <a:satMod val="115000"/>
                </a:schemeClr>
              </a:gs>
              <a:gs pos="100000">
                <a:schemeClr val="accent2">
                  <a:lumMod val="20000"/>
                  <a:lumOff val="80000"/>
                  <a:shade val="100000"/>
                  <a:satMod val="115000"/>
                </a:schemeClr>
              </a:gs>
            </a:gsLst>
            <a:lin ang="10800000" scaled="1"/>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tx1"/>
                </a:solidFill>
              </a:rPr>
              <a:t>Évaluation des options de résilience</a:t>
            </a:r>
          </a:p>
        </p:txBody>
      </p:sp>
      <p:sp>
        <p:nvSpPr>
          <p:cNvPr id="6" name="Rectangle: Rounded Corners 5">
            <a:extLst>
              <a:ext uri="{FF2B5EF4-FFF2-40B4-BE49-F238E27FC236}">
                <a16:creationId xmlns:a16="http://schemas.microsoft.com/office/drawing/2014/main" id="{61676504-2489-9A2A-E38C-1553F8779029}"/>
              </a:ext>
            </a:extLst>
          </p:cNvPr>
          <p:cNvSpPr/>
          <p:nvPr/>
        </p:nvSpPr>
        <p:spPr>
          <a:xfrm>
            <a:off x="2119319" y="3422498"/>
            <a:ext cx="4445379" cy="799072"/>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t>Partie publique responsable du traitement des risques climatiques</a:t>
            </a:r>
          </a:p>
        </p:txBody>
      </p:sp>
      <p:sp>
        <p:nvSpPr>
          <p:cNvPr id="20" name="Rectangle: Rounded Corners 19">
            <a:extLst>
              <a:ext uri="{FF2B5EF4-FFF2-40B4-BE49-F238E27FC236}">
                <a16:creationId xmlns:a16="http://schemas.microsoft.com/office/drawing/2014/main" id="{A25147AB-3114-693A-D888-B0B8D9D4E3ED}"/>
              </a:ext>
            </a:extLst>
          </p:cNvPr>
          <p:cNvSpPr/>
          <p:nvPr/>
        </p:nvSpPr>
        <p:spPr>
          <a:xfrm>
            <a:off x="6690360" y="3434690"/>
            <a:ext cx="4145236" cy="799072"/>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bg1"/>
                </a:solidFill>
              </a:rPr>
              <a:t>Partie privée responsable du traitement des risques climatiques</a:t>
            </a:r>
          </a:p>
        </p:txBody>
      </p:sp>
      <p:sp>
        <p:nvSpPr>
          <p:cNvPr id="22" name="TextBox 21">
            <a:extLst>
              <a:ext uri="{FF2B5EF4-FFF2-40B4-BE49-F238E27FC236}">
                <a16:creationId xmlns:a16="http://schemas.microsoft.com/office/drawing/2014/main" id="{D0F9E924-2678-8E7F-8D5E-BFC81A35CD90}"/>
              </a:ext>
            </a:extLst>
          </p:cNvPr>
          <p:cNvSpPr txBox="1"/>
          <p:nvPr/>
        </p:nvSpPr>
        <p:spPr>
          <a:xfrm>
            <a:off x="244977" y="3549873"/>
            <a:ext cx="1874342" cy="369332"/>
          </a:xfrm>
          <a:prstGeom prst="rect">
            <a:avLst/>
          </a:prstGeom>
          <a:noFill/>
        </p:spPr>
        <p:txBody>
          <a:bodyPr wrap="square" rtlCol="0">
            <a:spAutoFit/>
          </a:bodyPr>
          <a:lstStyle>
            <a:defPPr>
              <a:defRPr lang="nl-NL"/>
            </a:defPPr>
            <a:lvl1pPr>
              <a:defRPr b="1">
                <a:solidFill>
                  <a:schemeClr val="bg1">
                    <a:lumMod val="50000"/>
                  </a:schemeClr>
                </a:solidFill>
              </a:defRPr>
            </a:lvl1pPr>
          </a:lstStyle>
          <a:p>
            <a:r>
              <a:rPr lang="fr-FR" noProof="0" dirty="0"/>
              <a:t>Responsabilité</a:t>
            </a:r>
          </a:p>
        </p:txBody>
      </p:sp>
      <p:sp>
        <p:nvSpPr>
          <p:cNvPr id="24" name="TextBox 23">
            <a:extLst>
              <a:ext uri="{FF2B5EF4-FFF2-40B4-BE49-F238E27FC236}">
                <a16:creationId xmlns:a16="http://schemas.microsoft.com/office/drawing/2014/main" id="{CB71107E-EC3E-2EC1-489E-D944FE0F1C8F}"/>
              </a:ext>
            </a:extLst>
          </p:cNvPr>
          <p:cNvSpPr txBox="1"/>
          <p:nvPr/>
        </p:nvSpPr>
        <p:spPr>
          <a:xfrm>
            <a:off x="400445" y="2480291"/>
            <a:ext cx="1718874" cy="646331"/>
          </a:xfrm>
          <a:prstGeom prst="rect">
            <a:avLst/>
          </a:prstGeom>
          <a:noFill/>
        </p:spPr>
        <p:txBody>
          <a:bodyPr wrap="square" rtlCol="0">
            <a:spAutoFit/>
          </a:bodyPr>
          <a:lstStyle>
            <a:defPPr>
              <a:defRPr lang="nl-NL"/>
            </a:defPPr>
            <a:lvl1pPr>
              <a:defRPr b="1">
                <a:solidFill>
                  <a:schemeClr val="bg1">
                    <a:lumMod val="50000"/>
                  </a:schemeClr>
                </a:solidFill>
              </a:defRPr>
            </a:lvl1pPr>
          </a:lstStyle>
          <a:p>
            <a:r>
              <a:rPr lang="fr-FR" noProof="0" dirty="0"/>
              <a:t>Cycle de Projet PPP</a:t>
            </a:r>
          </a:p>
        </p:txBody>
      </p:sp>
      <p:sp>
        <p:nvSpPr>
          <p:cNvPr id="25" name="Arrow: Pentagon 9">
            <a:extLst>
              <a:ext uri="{FF2B5EF4-FFF2-40B4-BE49-F238E27FC236}">
                <a16:creationId xmlns:a16="http://schemas.microsoft.com/office/drawing/2014/main" id="{DAD51EF8-6B11-21C5-1EC7-29121DC1DF39}"/>
              </a:ext>
            </a:extLst>
          </p:cNvPr>
          <p:cNvSpPr/>
          <p:nvPr/>
        </p:nvSpPr>
        <p:spPr>
          <a:xfrm>
            <a:off x="2330767" y="2506515"/>
            <a:ext cx="1851336" cy="526943"/>
          </a:xfrm>
          <a:prstGeom prst="homePlate">
            <a:avLst/>
          </a:prstGeom>
          <a:solidFill>
            <a:schemeClr val="accent2">
              <a:lumMod val="20000"/>
              <a:lumOff val="80000"/>
            </a:schemeClr>
          </a:solidFill>
          <a:ln>
            <a:solidFill>
              <a:schemeClr val="accent2"/>
            </a:solidFill>
          </a:ln>
        </p:spPr>
        <p:style>
          <a:lnRef idx="1">
            <a:schemeClr val="accent6"/>
          </a:lnRef>
          <a:fillRef idx="2">
            <a:schemeClr val="accent6"/>
          </a:fillRef>
          <a:effectRef idx="1">
            <a:schemeClr val="accent6"/>
          </a:effectRef>
          <a:fontRef idx="minor">
            <a:schemeClr val="dk1"/>
          </a:fontRef>
        </p:style>
        <p:txBody>
          <a:bodyPr rtlCol="0" anchor="ctr"/>
          <a:lstStyle/>
          <a:p>
            <a:pPr marL="228600"/>
            <a:r>
              <a:rPr lang="fr-FR" sz="1600" b="1" noProof="0" dirty="0"/>
              <a:t>Identification du Projet</a:t>
            </a:r>
            <a:endParaRPr lang="fr-FR" sz="1600" b="1" noProof="0" dirty="0">
              <a:solidFill>
                <a:schemeClr val="tx1"/>
              </a:solidFill>
              <a:latin typeface="+mj-lt"/>
            </a:endParaRPr>
          </a:p>
        </p:txBody>
      </p:sp>
      <p:sp>
        <p:nvSpPr>
          <p:cNvPr id="26" name="Arrow: Pentagon 10">
            <a:extLst>
              <a:ext uri="{FF2B5EF4-FFF2-40B4-BE49-F238E27FC236}">
                <a16:creationId xmlns:a16="http://schemas.microsoft.com/office/drawing/2014/main" id="{6ED74F3C-E10A-087E-DCC7-B78C11F23764}"/>
              </a:ext>
            </a:extLst>
          </p:cNvPr>
          <p:cNvSpPr/>
          <p:nvPr/>
        </p:nvSpPr>
        <p:spPr>
          <a:xfrm>
            <a:off x="4296922" y="2505329"/>
            <a:ext cx="1660534" cy="533436"/>
          </a:xfrm>
          <a:prstGeom prst="homePlate">
            <a:avLst/>
          </a:prstGeom>
          <a:solidFill>
            <a:schemeClr val="accent5">
              <a:lumMod val="20000"/>
              <a:lumOff val="80000"/>
            </a:schemeClr>
          </a:solidFill>
          <a:ln>
            <a:solidFill>
              <a:schemeClr val="accent5">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marL="228600"/>
            <a:r>
              <a:rPr lang="fr-FR" sz="1600" b="1" noProof="0" dirty="0"/>
              <a:t>Évaluation du Projet</a:t>
            </a:r>
            <a:endParaRPr lang="fr-FR" sz="1600" b="1" noProof="0" dirty="0">
              <a:solidFill>
                <a:schemeClr val="tx1"/>
              </a:solidFill>
              <a:latin typeface="+mj-lt"/>
            </a:endParaRPr>
          </a:p>
        </p:txBody>
      </p:sp>
      <p:sp>
        <p:nvSpPr>
          <p:cNvPr id="27" name="Arrow: Pentagon 11">
            <a:extLst>
              <a:ext uri="{FF2B5EF4-FFF2-40B4-BE49-F238E27FC236}">
                <a16:creationId xmlns:a16="http://schemas.microsoft.com/office/drawing/2014/main" id="{58D52F96-1979-4711-9F9D-62972C358153}"/>
              </a:ext>
            </a:extLst>
          </p:cNvPr>
          <p:cNvSpPr/>
          <p:nvPr/>
        </p:nvSpPr>
        <p:spPr>
          <a:xfrm>
            <a:off x="6095999" y="2507729"/>
            <a:ext cx="2071425" cy="525729"/>
          </a:xfrm>
          <a:prstGeom prst="homePlate">
            <a:avLst/>
          </a:prstGeom>
          <a:solidFill>
            <a:schemeClr val="accent3">
              <a:lumMod val="20000"/>
              <a:lumOff val="80000"/>
            </a:schemeClr>
          </a:solidFill>
          <a:ln>
            <a:solidFill>
              <a:schemeClr val="accent3"/>
            </a:solidFill>
          </a:ln>
        </p:spPr>
        <p:style>
          <a:lnRef idx="1">
            <a:schemeClr val="accent6"/>
          </a:lnRef>
          <a:fillRef idx="2">
            <a:schemeClr val="accent6"/>
          </a:fillRef>
          <a:effectRef idx="1">
            <a:schemeClr val="accent6"/>
          </a:effectRef>
          <a:fontRef idx="minor">
            <a:schemeClr val="dk1"/>
          </a:fontRef>
        </p:style>
        <p:txBody>
          <a:bodyPr rtlCol="0" anchor="ctr"/>
          <a:lstStyle/>
          <a:p>
            <a:pPr marL="285750"/>
            <a:r>
              <a:rPr lang="fr-FR" sz="1600" b="1" noProof="0" dirty="0"/>
              <a:t>Appel d’Offres et Contrat</a:t>
            </a:r>
            <a:endParaRPr lang="fr-FR" sz="1600" b="1" noProof="0" dirty="0">
              <a:solidFill>
                <a:schemeClr val="tx1"/>
              </a:solidFill>
              <a:latin typeface="+mj-lt"/>
            </a:endParaRPr>
          </a:p>
        </p:txBody>
      </p:sp>
      <p:sp>
        <p:nvSpPr>
          <p:cNvPr id="28" name="Arrow: Pentagon 12">
            <a:extLst>
              <a:ext uri="{FF2B5EF4-FFF2-40B4-BE49-F238E27FC236}">
                <a16:creationId xmlns:a16="http://schemas.microsoft.com/office/drawing/2014/main" id="{04BD670C-AD4D-DFAE-BBA1-A8E90B23F7F9}"/>
              </a:ext>
            </a:extLst>
          </p:cNvPr>
          <p:cNvSpPr/>
          <p:nvPr/>
        </p:nvSpPr>
        <p:spPr>
          <a:xfrm>
            <a:off x="8268433" y="2507838"/>
            <a:ext cx="2582954" cy="523221"/>
          </a:xfrm>
          <a:prstGeom prst="homePlate">
            <a:avLst/>
          </a:prstGeom>
          <a:solidFill>
            <a:schemeClr val="accent4">
              <a:lumMod val="20000"/>
              <a:lumOff val="80000"/>
            </a:schemeClr>
          </a:solidFill>
          <a:ln>
            <a:solidFill>
              <a:schemeClr val="accent4"/>
            </a:solidFill>
          </a:ln>
        </p:spPr>
        <p:style>
          <a:lnRef idx="1">
            <a:schemeClr val="accent6"/>
          </a:lnRef>
          <a:fillRef idx="2">
            <a:schemeClr val="accent6"/>
          </a:fillRef>
          <a:effectRef idx="1">
            <a:schemeClr val="accent6"/>
          </a:effectRef>
          <a:fontRef idx="minor">
            <a:schemeClr val="dk1"/>
          </a:fontRef>
        </p:style>
        <p:txBody>
          <a:bodyPr rtlCol="0" anchor="ctr"/>
          <a:lstStyle/>
          <a:p>
            <a:pPr marL="285750"/>
            <a:r>
              <a:rPr lang="fr-FR" sz="1600" b="1" noProof="0" dirty="0"/>
              <a:t>Gestion du Contrat</a:t>
            </a:r>
            <a:endParaRPr lang="fr-FR" sz="1600" b="1" noProof="0" dirty="0">
              <a:solidFill>
                <a:schemeClr val="tx1"/>
              </a:solidFill>
              <a:latin typeface="+mj-lt"/>
            </a:endParaRPr>
          </a:p>
        </p:txBody>
      </p:sp>
      <p:sp>
        <p:nvSpPr>
          <p:cNvPr id="29" name="Oval 28">
            <a:extLst>
              <a:ext uri="{FF2B5EF4-FFF2-40B4-BE49-F238E27FC236}">
                <a16:creationId xmlns:a16="http://schemas.microsoft.com/office/drawing/2014/main" id="{4A3566D1-51EB-2898-7083-6C08920ADCF0}"/>
              </a:ext>
            </a:extLst>
          </p:cNvPr>
          <p:cNvSpPr/>
          <p:nvPr/>
        </p:nvSpPr>
        <p:spPr>
          <a:xfrm>
            <a:off x="2090297" y="2506515"/>
            <a:ext cx="494656" cy="527029"/>
          </a:xfrm>
          <a:prstGeom prst="ellipse">
            <a:avLst/>
          </a:prstGeom>
          <a:solidFill>
            <a:schemeClr val="accent2">
              <a:lumMod val="20000"/>
              <a:lumOff val="8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ln>
                  <a:solidFill>
                    <a:schemeClr val="accent2"/>
                  </a:solidFill>
                </a:ln>
                <a:solidFill>
                  <a:schemeClr val="accent2"/>
                </a:solidFill>
                <a:latin typeface="+mj-lt"/>
              </a:rPr>
              <a:t>1</a:t>
            </a:r>
          </a:p>
        </p:txBody>
      </p:sp>
      <p:sp>
        <p:nvSpPr>
          <p:cNvPr id="32" name="Oval 31">
            <a:extLst>
              <a:ext uri="{FF2B5EF4-FFF2-40B4-BE49-F238E27FC236}">
                <a16:creationId xmlns:a16="http://schemas.microsoft.com/office/drawing/2014/main" id="{AF1272CE-C046-5BCA-4850-FD7EA51CC25C}"/>
              </a:ext>
            </a:extLst>
          </p:cNvPr>
          <p:cNvSpPr/>
          <p:nvPr/>
        </p:nvSpPr>
        <p:spPr>
          <a:xfrm>
            <a:off x="4030039" y="2511736"/>
            <a:ext cx="494656" cy="527029"/>
          </a:xfrm>
          <a:prstGeom prst="ellipse">
            <a:avLst/>
          </a:prstGeom>
          <a:solidFill>
            <a:schemeClr val="accent5">
              <a:lumMod val="20000"/>
              <a:lumOff val="80000"/>
            </a:schemeClr>
          </a:solidFill>
          <a:ln w="190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solidFill>
                  <a:schemeClr val="accent5">
                    <a:lumMod val="50000"/>
                  </a:schemeClr>
                </a:solidFill>
                <a:latin typeface="+mj-lt"/>
              </a:rPr>
              <a:t>2</a:t>
            </a:r>
          </a:p>
        </p:txBody>
      </p:sp>
      <p:sp>
        <p:nvSpPr>
          <p:cNvPr id="33" name="Oval 32">
            <a:extLst>
              <a:ext uri="{FF2B5EF4-FFF2-40B4-BE49-F238E27FC236}">
                <a16:creationId xmlns:a16="http://schemas.microsoft.com/office/drawing/2014/main" id="{08B8A29E-DCEE-B974-B770-1997C3AC6EB6}"/>
              </a:ext>
            </a:extLst>
          </p:cNvPr>
          <p:cNvSpPr/>
          <p:nvPr/>
        </p:nvSpPr>
        <p:spPr>
          <a:xfrm>
            <a:off x="5851957" y="2506429"/>
            <a:ext cx="494656" cy="527029"/>
          </a:xfrm>
          <a:prstGeom prst="ellipse">
            <a:avLst/>
          </a:prstGeom>
          <a:solidFill>
            <a:schemeClr val="accent3">
              <a:lumMod val="20000"/>
              <a:lumOff val="8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solidFill>
                  <a:schemeClr val="accent3"/>
                </a:solidFill>
                <a:latin typeface="+mj-lt"/>
              </a:rPr>
              <a:t>3</a:t>
            </a:r>
          </a:p>
        </p:txBody>
      </p:sp>
      <p:sp>
        <p:nvSpPr>
          <p:cNvPr id="35" name="Oval 34">
            <a:extLst>
              <a:ext uri="{FF2B5EF4-FFF2-40B4-BE49-F238E27FC236}">
                <a16:creationId xmlns:a16="http://schemas.microsoft.com/office/drawing/2014/main" id="{9575383A-423B-3B78-BA61-708FCF76C58E}"/>
              </a:ext>
            </a:extLst>
          </p:cNvPr>
          <p:cNvSpPr/>
          <p:nvPr/>
        </p:nvSpPr>
        <p:spPr>
          <a:xfrm>
            <a:off x="7968980" y="2507078"/>
            <a:ext cx="494655" cy="527029"/>
          </a:xfrm>
          <a:prstGeom prst="ellipse">
            <a:avLst/>
          </a:prstGeom>
          <a:solidFill>
            <a:schemeClr val="accent4">
              <a:lumMod val="20000"/>
              <a:lumOff val="80000"/>
            </a:schemeClr>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noProof="0" dirty="0">
                <a:solidFill>
                  <a:schemeClr val="accent4"/>
                </a:solidFill>
                <a:latin typeface="+mj-lt"/>
              </a:rPr>
              <a:t>4</a:t>
            </a:r>
          </a:p>
        </p:txBody>
      </p:sp>
      <p:cxnSp>
        <p:nvCxnSpPr>
          <p:cNvPr id="36" name="Straight Arrow Connector 35">
            <a:extLst>
              <a:ext uri="{FF2B5EF4-FFF2-40B4-BE49-F238E27FC236}">
                <a16:creationId xmlns:a16="http://schemas.microsoft.com/office/drawing/2014/main" id="{D3107D73-54C4-5902-06D5-AB4BF5FC9BD2}"/>
              </a:ext>
            </a:extLst>
          </p:cNvPr>
          <p:cNvCxnSpPr>
            <a:cxnSpLocks/>
            <a:endCxn id="25" idx="2"/>
          </p:cNvCxnSpPr>
          <p:nvPr/>
        </p:nvCxnSpPr>
        <p:spPr>
          <a:xfrm flipH="1" flipV="1">
            <a:off x="3124699" y="3033458"/>
            <a:ext cx="1001232" cy="2755204"/>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48D15F8A-54AD-A0F8-BA47-2D2BF46549CC}"/>
              </a:ext>
            </a:extLst>
          </p:cNvPr>
          <p:cNvCxnSpPr>
            <a:cxnSpLocks/>
          </p:cNvCxnSpPr>
          <p:nvPr/>
        </p:nvCxnSpPr>
        <p:spPr>
          <a:xfrm flipH="1" flipV="1">
            <a:off x="5307070" y="3055570"/>
            <a:ext cx="4619750" cy="2765639"/>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4A28D223-FB44-42B3-2E4D-3D382FD90753}"/>
              </a:ext>
            </a:extLst>
          </p:cNvPr>
          <p:cNvCxnSpPr>
            <a:cxnSpLocks/>
            <a:endCxn id="26" idx="2"/>
          </p:cNvCxnSpPr>
          <p:nvPr/>
        </p:nvCxnSpPr>
        <p:spPr>
          <a:xfrm flipV="1">
            <a:off x="4143286" y="3038765"/>
            <a:ext cx="850544" cy="2782444"/>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730F0756-FE7F-918D-FF25-9E6923C6B2EF}"/>
              </a:ext>
            </a:extLst>
          </p:cNvPr>
          <p:cNvCxnSpPr>
            <a:cxnSpLocks/>
          </p:cNvCxnSpPr>
          <p:nvPr/>
        </p:nvCxnSpPr>
        <p:spPr>
          <a:xfrm flipH="1" flipV="1">
            <a:off x="3256578" y="3025636"/>
            <a:ext cx="3778475" cy="2795573"/>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13FC8D64-8682-31C2-51F6-C180CDA01589}"/>
              </a:ext>
            </a:extLst>
          </p:cNvPr>
          <p:cNvCxnSpPr>
            <a:cxnSpLocks/>
          </p:cNvCxnSpPr>
          <p:nvPr/>
        </p:nvCxnSpPr>
        <p:spPr>
          <a:xfrm flipH="1" flipV="1">
            <a:off x="7054683" y="3040289"/>
            <a:ext cx="2872137" cy="2780920"/>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4A35D22C-7F40-36D8-9CF4-393A1AD2D7B3}"/>
              </a:ext>
            </a:extLst>
          </p:cNvPr>
          <p:cNvCxnSpPr>
            <a:cxnSpLocks/>
          </p:cNvCxnSpPr>
          <p:nvPr/>
        </p:nvCxnSpPr>
        <p:spPr>
          <a:xfrm flipV="1">
            <a:off x="4143286" y="3041273"/>
            <a:ext cx="4813586" cy="2779936"/>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791BE24-B8A4-A5EC-15C8-EBA38A78F173}"/>
              </a:ext>
            </a:extLst>
          </p:cNvPr>
          <p:cNvCxnSpPr>
            <a:cxnSpLocks/>
          </p:cNvCxnSpPr>
          <p:nvPr/>
        </p:nvCxnSpPr>
        <p:spPr>
          <a:xfrm flipH="1" flipV="1">
            <a:off x="5116931" y="3038765"/>
            <a:ext cx="1918122" cy="2782444"/>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00F63029-EA28-8E14-5564-4403E10B92AD}"/>
              </a:ext>
            </a:extLst>
          </p:cNvPr>
          <p:cNvCxnSpPr>
            <a:cxnSpLocks/>
          </p:cNvCxnSpPr>
          <p:nvPr/>
        </p:nvCxnSpPr>
        <p:spPr>
          <a:xfrm flipH="1" flipV="1">
            <a:off x="9362659" y="3031059"/>
            <a:ext cx="564161" cy="2790150"/>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314537D1-DBB9-F633-B367-BBE28FE205EF}"/>
              </a:ext>
            </a:extLst>
          </p:cNvPr>
          <p:cNvCxnSpPr>
            <a:cxnSpLocks/>
            <a:endCxn id="27" idx="2"/>
          </p:cNvCxnSpPr>
          <p:nvPr/>
        </p:nvCxnSpPr>
        <p:spPr>
          <a:xfrm flipV="1">
            <a:off x="4143286" y="3033458"/>
            <a:ext cx="2856993" cy="2787752"/>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881ABC17-AFAA-059F-80EE-3EE5387D6868}"/>
              </a:ext>
            </a:extLst>
          </p:cNvPr>
          <p:cNvCxnSpPr>
            <a:cxnSpLocks/>
            <a:endCxn id="28" idx="2"/>
          </p:cNvCxnSpPr>
          <p:nvPr/>
        </p:nvCxnSpPr>
        <p:spPr>
          <a:xfrm flipV="1">
            <a:off x="7035053" y="3031059"/>
            <a:ext cx="2394052" cy="2790150"/>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31F1205A-15CA-0E09-250E-338BA5C73849}"/>
              </a:ext>
            </a:extLst>
          </p:cNvPr>
          <p:cNvCxnSpPr>
            <a:cxnSpLocks/>
          </p:cNvCxnSpPr>
          <p:nvPr/>
        </p:nvCxnSpPr>
        <p:spPr>
          <a:xfrm flipH="1" flipV="1">
            <a:off x="6866200" y="3028358"/>
            <a:ext cx="168853" cy="2792851"/>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CABD5A02-6ECD-B30F-B744-23C9B323CBC9}"/>
              </a:ext>
            </a:extLst>
          </p:cNvPr>
          <p:cNvCxnSpPr>
            <a:cxnSpLocks/>
          </p:cNvCxnSpPr>
          <p:nvPr/>
        </p:nvCxnSpPr>
        <p:spPr>
          <a:xfrm flipH="1" flipV="1">
            <a:off x="3433215" y="3059469"/>
            <a:ext cx="6493605" cy="2761740"/>
          </a:xfrm>
          <a:prstGeom prst="straightConnector1">
            <a:avLst/>
          </a:prstGeom>
          <a:ln w="22225">
            <a:solidFill>
              <a:srgbClr val="355EA9"/>
            </a:solidFill>
            <a:tailEnd type="triangle" w="lg" len="lg"/>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50A84A2C-E7A8-4C04-D850-D402E5A3A004}"/>
              </a:ext>
            </a:extLst>
          </p:cNvPr>
          <p:cNvSpPr txBox="1"/>
          <p:nvPr/>
        </p:nvSpPr>
        <p:spPr>
          <a:xfrm>
            <a:off x="403006" y="1214157"/>
            <a:ext cx="1687291" cy="923330"/>
          </a:xfrm>
          <a:prstGeom prst="rect">
            <a:avLst/>
          </a:prstGeom>
          <a:noFill/>
        </p:spPr>
        <p:txBody>
          <a:bodyPr wrap="square" rtlCol="0">
            <a:spAutoFit/>
          </a:bodyPr>
          <a:lstStyle/>
          <a:p>
            <a:r>
              <a:rPr lang="fr-FR" b="1" noProof="0" dirty="0">
                <a:solidFill>
                  <a:schemeClr val="bg1">
                    <a:lumMod val="50000"/>
                  </a:schemeClr>
                </a:solidFill>
              </a:rPr>
              <a:t>Cycle de Projet Traditionnel</a:t>
            </a:r>
          </a:p>
        </p:txBody>
      </p:sp>
      <p:sp>
        <p:nvSpPr>
          <p:cNvPr id="70" name="Arrow: Pentagon 69">
            <a:extLst>
              <a:ext uri="{FF2B5EF4-FFF2-40B4-BE49-F238E27FC236}">
                <a16:creationId xmlns:a16="http://schemas.microsoft.com/office/drawing/2014/main" id="{1E6069D4-6D94-0C35-7A44-4422CB7B8FB8}"/>
              </a:ext>
            </a:extLst>
          </p:cNvPr>
          <p:cNvSpPr/>
          <p:nvPr/>
        </p:nvSpPr>
        <p:spPr>
          <a:xfrm>
            <a:off x="2119319" y="1233269"/>
            <a:ext cx="2100957" cy="854837"/>
          </a:xfrm>
          <a:prstGeom prst="homePlate">
            <a:avLst/>
          </a:prstGeom>
          <a:solidFill>
            <a:srgbClr val="00C3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Préfaisabilité / cadrage</a:t>
            </a:r>
          </a:p>
        </p:txBody>
      </p:sp>
      <p:sp>
        <p:nvSpPr>
          <p:cNvPr id="71" name="Arrow: Chevron 70">
            <a:extLst>
              <a:ext uri="{FF2B5EF4-FFF2-40B4-BE49-F238E27FC236}">
                <a16:creationId xmlns:a16="http://schemas.microsoft.com/office/drawing/2014/main" id="{63FE0A58-68AE-B1C2-B8A5-979BAE32E157}"/>
              </a:ext>
            </a:extLst>
          </p:cNvPr>
          <p:cNvSpPr/>
          <p:nvPr/>
        </p:nvSpPr>
        <p:spPr>
          <a:xfrm>
            <a:off x="3865731" y="1233270"/>
            <a:ext cx="1986226" cy="858240"/>
          </a:xfrm>
          <a:prstGeom prst="chevron">
            <a:avLst/>
          </a:prstGeom>
          <a:solidFill>
            <a:srgbClr val="00AE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Faisabilité</a:t>
            </a:r>
            <a:endParaRPr lang="fr-FR" sz="1600" noProof="0" dirty="0">
              <a:solidFill>
                <a:schemeClr val="bg1"/>
              </a:solidFill>
            </a:endParaRPr>
          </a:p>
        </p:txBody>
      </p:sp>
      <p:sp>
        <p:nvSpPr>
          <p:cNvPr id="72" name="Arrow: Chevron 71">
            <a:extLst>
              <a:ext uri="{FF2B5EF4-FFF2-40B4-BE49-F238E27FC236}">
                <a16:creationId xmlns:a16="http://schemas.microsoft.com/office/drawing/2014/main" id="{8DE4E45E-FAA8-B92A-A8B3-3EE9CD339B3F}"/>
              </a:ext>
            </a:extLst>
          </p:cNvPr>
          <p:cNvSpPr/>
          <p:nvPr/>
        </p:nvSpPr>
        <p:spPr>
          <a:xfrm>
            <a:off x="5501816" y="1233270"/>
            <a:ext cx="2091725" cy="859162"/>
          </a:xfrm>
          <a:prstGeom prst="chevron">
            <a:avLst/>
          </a:prstGeom>
          <a:solidFill>
            <a:srgbClr val="76A3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Conception Détaillée</a:t>
            </a:r>
            <a:endParaRPr lang="fr-FR" sz="1600" noProof="0" dirty="0">
              <a:solidFill>
                <a:schemeClr val="bg1"/>
              </a:solidFill>
            </a:endParaRPr>
          </a:p>
        </p:txBody>
      </p:sp>
      <p:sp>
        <p:nvSpPr>
          <p:cNvPr id="73" name="Arrow: Chevron 72">
            <a:extLst>
              <a:ext uri="{FF2B5EF4-FFF2-40B4-BE49-F238E27FC236}">
                <a16:creationId xmlns:a16="http://schemas.microsoft.com/office/drawing/2014/main" id="{0B55EB38-9E40-220C-1B25-69285B8B13C1}"/>
              </a:ext>
            </a:extLst>
          </p:cNvPr>
          <p:cNvSpPr/>
          <p:nvPr/>
        </p:nvSpPr>
        <p:spPr>
          <a:xfrm>
            <a:off x="7248227" y="1230570"/>
            <a:ext cx="1986227" cy="857538"/>
          </a:xfrm>
          <a:prstGeom prst="chevron">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Mise en œuvre</a:t>
            </a:r>
            <a:endParaRPr lang="fr-FR" sz="1600" noProof="0" dirty="0">
              <a:solidFill>
                <a:schemeClr val="bg1"/>
              </a:solidFill>
            </a:endParaRPr>
          </a:p>
        </p:txBody>
      </p:sp>
      <p:sp>
        <p:nvSpPr>
          <p:cNvPr id="74" name="Arrow: Chevron 73">
            <a:extLst>
              <a:ext uri="{FF2B5EF4-FFF2-40B4-BE49-F238E27FC236}">
                <a16:creationId xmlns:a16="http://schemas.microsoft.com/office/drawing/2014/main" id="{E2024D48-043D-9F7F-B8B6-1242B84F511A}"/>
              </a:ext>
            </a:extLst>
          </p:cNvPr>
          <p:cNvSpPr/>
          <p:nvPr/>
        </p:nvSpPr>
        <p:spPr>
          <a:xfrm>
            <a:off x="8879908" y="1233269"/>
            <a:ext cx="2091725" cy="854837"/>
          </a:xfrm>
          <a:prstGeom prst="chevron">
            <a:avLst/>
          </a:prstGeom>
          <a:solidFill>
            <a:srgbClr val="355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t>Suivi et évaluation</a:t>
            </a:r>
            <a:endParaRPr lang="fr-FR" sz="1600" noProof="0" dirty="0">
              <a:solidFill>
                <a:schemeClr val="bg1"/>
              </a:solidFill>
            </a:endParaRPr>
          </a:p>
        </p:txBody>
      </p:sp>
    </p:spTree>
    <p:extLst>
      <p:ext uri="{BB962C8B-B14F-4D97-AF65-F5344CB8AC3E}">
        <p14:creationId xmlns:p14="http://schemas.microsoft.com/office/powerpoint/2010/main" val="3757131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6" grpId="0" animBg="1"/>
      <p:bldP spid="20" grpId="0" animBg="1"/>
      <p:bldP spid="22" grpId="0"/>
    </p:bldLst>
  </p:timing>
</p:sld>
</file>

<file path=ppt/theme/theme1.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2.xml><?xml version="1.0" encoding="utf-8"?>
<a:theme xmlns:a="http://schemas.openxmlformats.org/drawingml/2006/main" name="ThemeGCA_new_withnumbers">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_withnumbers" id="{44E60402-500D-4F8D-AD78-02278EEF065C}" vid="{6E93A8AD-EC7D-4A22-8233-A5B806957825}"/>
    </a:ext>
  </a:extLst>
</a:theme>
</file>

<file path=ppt/theme/theme3.xml><?xml version="1.0" encoding="utf-8"?>
<a:theme xmlns:a="http://schemas.openxmlformats.org/drawingml/2006/main" name="1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342900" indent="-342900" algn="l">
          <a:buClr>
            <a:schemeClr val="accent1"/>
          </a:buClr>
          <a:buSzPct val="65000"/>
          <a:buFont typeface="Wingdings" panose="05000000000000000000" pitchFamily="2" charset="2"/>
          <a:buChar char="n"/>
          <a:defRPr dirty="0"/>
        </a:defPPr>
      </a:lstStyle>
    </a:txDef>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83C2F4E881084AAC4EC5957F7085E9" ma:contentTypeVersion="19" ma:contentTypeDescription="Create a new document." ma:contentTypeScope="" ma:versionID="448af0ffc82282838930d2158b64d032">
  <xsd:schema xmlns:xsd="http://www.w3.org/2001/XMLSchema" xmlns:xs="http://www.w3.org/2001/XMLSchema" xmlns:p="http://schemas.microsoft.com/office/2006/metadata/properties" xmlns:ns2="b42c7f96-0f7e-49c0-b65b-ade9c04097cc" xmlns:ns3="8f0f3a4f-4b99-4597-aac2-29a0a3a93172" targetNamespace="http://schemas.microsoft.com/office/2006/metadata/properties" ma:root="true" ma:fieldsID="7ecf9b2af956419620d81e53d65d77fe" ns2:_="" ns3:_="">
    <xsd:import namespace="b42c7f96-0f7e-49c0-b65b-ade9c04097cc"/>
    <xsd:import namespace="8f0f3a4f-4b99-4597-aac2-29a0a3a931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2c7f96-0f7e-49c0-b65b-ade9c0409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0f3a4f-4b99-4597-aac2-29a0a3a9317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18558a-f882-4e7f-878d-b103898a7e46}" ma:internalName="TaxCatchAll" ma:showField="CatchAllData" ma:web="8f0f3a4f-4b99-4597-aac2-29a0a3a9317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42c7f96-0f7e-49c0-b65b-ade9c04097cc">
      <Terms xmlns="http://schemas.microsoft.com/office/infopath/2007/PartnerControls"/>
    </lcf76f155ced4ddcb4097134ff3c332f>
    <TaxCatchAll xmlns="8f0f3a4f-4b99-4597-aac2-29a0a3a93172" xsi:nil="true"/>
  </documentManagement>
</p:properties>
</file>

<file path=customXml/itemProps1.xml><?xml version="1.0" encoding="utf-8"?>
<ds:datastoreItem xmlns:ds="http://schemas.openxmlformats.org/officeDocument/2006/customXml" ds:itemID="{5A8B92BD-6516-4D93-8E5F-47DB90154905}"/>
</file>

<file path=customXml/itemProps2.xml><?xml version="1.0" encoding="utf-8"?>
<ds:datastoreItem xmlns:ds="http://schemas.openxmlformats.org/officeDocument/2006/customXml" ds:itemID="{73056066-AA2E-4512-86A4-A36BF2323289}">
  <ds:schemaRefs>
    <ds:schemaRef ds:uri="http://schemas.microsoft.com/sharepoint/v3/contenttype/forms"/>
  </ds:schemaRefs>
</ds:datastoreItem>
</file>

<file path=customXml/itemProps3.xml><?xml version="1.0" encoding="utf-8"?>
<ds:datastoreItem xmlns:ds="http://schemas.openxmlformats.org/officeDocument/2006/customXml" ds:itemID="{57FC080B-2603-411C-A67C-AB391BA03057}">
  <ds:schemaRefs>
    <ds:schemaRef ds:uri="4c9d8d46-62ac-42e5-94d1-6dc5d28606c2"/>
    <ds:schemaRef ds:uri="a8f515e1-b07c-45d7-8c90-46c31aadc490"/>
    <ds:schemaRef ds:uri="e722d3c4-5633-40de-9150-dbf9b67024c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 ds:uri="b42c7f96-0f7e-49c0-b65b-ade9c04097cc"/>
    <ds:schemaRef ds:uri="8f0f3a4f-4b99-4597-aac2-29a0a3a93172"/>
  </ds:schemaRefs>
</ds:datastoreItem>
</file>

<file path=docProps/app.xml><?xml version="1.0" encoding="utf-8"?>
<Properties xmlns="http://schemas.openxmlformats.org/officeDocument/2006/extended-properties" xmlns:vt="http://schemas.openxmlformats.org/officeDocument/2006/docPropsVTypes">
  <TotalTime>12775</TotalTime>
  <Words>4530</Words>
  <Application>Microsoft Macintosh PowerPoint</Application>
  <PresentationFormat>Widescreen</PresentationFormat>
  <Paragraphs>524</Paragraphs>
  <Slides>32</Slides>
  <Notes>30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32</vt:i4>
      </vt:variant>
    </vt:vector>
  </HeadingPairs>
  <TitlesOfParts>
    <vt:vector size="46" baseType="lpstr">
      <vt:lpstr>Aptos</vt:lpstr>
      <vt:lpstr>Arial</vt:lpstr>
      <vt:lpstr>Bookman Old Style</vt:lpstr>
      <vt:lpstr>Calibri</vt:lpstr>
      <vt:lpstr>Courier New</vt:lpstr>
      <vt:lpstr>Roboto</vt:lpstr>
      <vt:lpstr>Roboto Light</vt:lpstr>
      <vt:lpstr>Symbol</vt:lpstr>
      <vt:lpstr>Times New Roman</vt:lpstr>
      <vt:lpstr>Wingdings</vt:lpstr>
      <vt:lpstr>Zapf Dingbats</vt:lpstr>
      <vt:lpstr>ThemeGCA_new</vt:lpstr>
      <vt:lpstr>ThemeGCA_new_withnumbers</vt:lpstr>
      <vt:lpstr>1_ThemeGCA_new</vt:lpstr>
      <vt:lpstr>Masterclass sur les Partenariats Public-Privé pour des Infrastructures Résilientes au Changement Climatique</vt:lpstr>
      <vt:lpstr>Module 2 : Évaluation des Risques  a) Intégrer la résilience climatique dans la phase d’identification des projets PPP</vt:lpstr>
      <vt:lpstr>Plan de Présentation</vt:lpstr>
      <vt:lpstr>Plan de Présentation</vt:lpstr>
      <vt:lpstr>Effet du changement climatique sur le risque climatique</vt:lpstr>
      <vt:lpstr>Risque climatique ou risque lié au changement climatique ?</vt:lpstr>
      <vt:lpstr>Quand évaluer et traiter les Risques Climatiques?</vt:lpstr>
      <vt:lpstr>Quand évaluer et traiter les Risques Climatiques ?</vt:lpstr>
      <vt:lpstr>Quand évaluer et traiter les risques climatiques ?</vt:lpstr>
      <vt:lpstr>Plan de Présentation</vt:lpstr>
      <vt:lpstr>Phase d’Identification du Projet</vt:lpstr>
      <vt:lpstr>Phase d’identification du projet : Points d’intervention pour renforcer la résilience climatique</vt:lpstr>
      <vt:lpstr>Phase d’Identification du Projet</vt:lpstr>
      <vt:lpstr>Analyse préliminaire du risque climatique</vt:lpstr>
      <vt:lpstr>Analyse préliminaire du risque climatique</vt:lpstr>
      <vt:lpstr>Analyse préliminaire du risque climatique : Identifier les aléas climatiques</vt:lpstr>
      <vt:lpstr>Analyse préliminaire du risque climatique : Évaluer le niveau d’exposition </vt:lpstr>
      <vt:lpstr>Analyse préliminaire du risque climatique : Estimation de l’impact d’un aléa </vt:lpstr>
      <vt:lpstr>Analyse préliminaire du risque climatique : Niveau de risque </vt:lpstr>
      <vt:lpstr>Analyse climatique préliminaire vs évaluation générique des risques</vt:lpstr>
      <vt:lpstr>Phase d’identification du projet : Considérations supplémentaires…</vt:lpstr>
      <vt:lpstr>Phase d’identification du projet : Considérations supplémentaires…</vt:lpstr>
      <vt:lpstr>Une évaluation de la résilience par l’infrastructure…</vt:lpstr>
      <vt:lpstr>Phase d’identification du projet: Considérations Supplémentaires…</vt:lpstr>
      <vt:lpstr>PowerPoint Presentation</vt:lpstr>
      <vt:lpstr>Exemple de TdR – Référence au Manuel CRIO</vt:lpstr>
      <vt:lpstr>Récapitulatif : Phase d’Identification du Projet</vt:lpstr>
      <vt:lpstr>Plan de Présentation</vt:lpstr>
      <vt:lpstr>Exercice : Analyse préliminaire du risque climatique</vt:lpstr>
      <vt:lpstr>Analyse préliminaire du risque climatique</vt:lpstr>
      <vt:lpstr>Analyse préliminaire du risque climatique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Scaling Up GCA Climate-Resilient Infrastructure Masterclass</dc:title>
  <dc:creator>Laura Bergsma</dc:creator>
  <cp:lastModifiedBy>George Karagiannis</cp:lastModifiedBy>
  <cp:revision>14</cp:revision>
  <cp:lastPrinted>2025-04-17T09:49:50Z</cp:lastPrinted>
  <dcterms:modified xsi:type="dcterms:W3CDTF">2026-01-16T20:15:50Z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0x0101002183C2F4E881084AAC4EC5957F7085E9</vt:lpwstr>
  </property>
  <property fmtid="{D5CDD505-2E9C-101B-9397-08002B2CF9AE}" pid="3" name="MediaServiceImageTags">
    <vt:lpwstr/>
  </property>
</Properties>
</file>